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74" r:id="rId3"/>
    <p:sldId id="276" r:id="rId4"/>
    <p:sldId id="335" r:id="rId5"/>
    <p:sldId id="337" r:id="rId6"/>
    <p:sldId id="336" r:id="rId7"/>
    <p:sldId id="338" r:id="rId8"/>
    <p:sldId id="339" r:id="rId9"/>
    <p:sldId id="334" r:id="rId10"/>
    <p:sldId id="332" r:id="rId11"/>
    <p:sldId id="333" r:id="rId12"/>
    <p:sldId id="340" r:id="rId13"/>
    <p:sldId id="342" r:id="rId14"/>
    <p:sldId id="343" r:id="rId15"/>
    <p:sldId id="344" r:id="rId16"/>
    <p:sldId id="345" r:id="rId17"/>
    <p:sldId id="349" r:id="rId18"/>
    <p:sldId id="346" r:id="rId19"/>
    <p:sldId id="350" r:id="rId20"/>
    <p:sldId id="352" r:id="rId21"/>
    <p:sldId id="351" r:id="rId22"/>
    <p:sldId id="341" r:id="rId23"/>
    <p:sldId id="330" r:id="rId24"/>
    <p:sldId id="347" r:id="rId25"/>
    <p:sldId id="348" r:id="rId26"/>
    <p:sldId id="329" r:id="rId2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4" autoAdjust="0"/>
    <p:restoredTop sz="94669" autoAdjust="0"/>
  </p:normalViewPr>
  <p:slideViewPr>
    <p:cSldViewPr>
      <p:cViewPr>
        <p:scale>
          <a:sx n="100" d="100"/>
          <a:sy n="100" d="100"/>
        </p:scale>
        <p:origin x="-1944" y="-318"/>
      </p:cViewPr>
      <p:guideLst>
        <p:guide orient="horz" pos="2160"/>
        <p:guide pos="2880"/>
      </p:guideLst>
    </p:cSldViewPr>
  </p:slideViewPr>
  <p:outlineViewPr>
    <p:cViewPr>
      <p:scale>
        <a:sx n="33" d="100"/>
        <a:sy n="33" d="100"/>
      </p:scale>
      <p:origin x="0" y="48"/>
    </p:cViewPr>
  </p:outlineViewPr>
  <p:notesTextViewPr>
    <p:cViewPr>
      <p:scale>
        <a:sx n="1" d="1"/>
        <a:sy n="1" d="1"/>
      </p:scale>
      <p:origin x="0" y="0"/>
    </p:cViewPr>
  </p:notesTextViewPr>
  <p:notesViewPr>
    <p:cSldViewPr>
      <p:cViewPr varScale="1">
        <p:scale>
          <a:sx n="61" d="100"/>
          <a:sy n="61" d="100"/>
        </p:scale>
        <p:origin x="-3390"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FBA7FDA-1C03-4413-BECB-390144646C43}" type="datetimeFigureOut">
              <a:rPr lang="fr-FR" smtClean="0"/>
              <a:t>28/06/2018</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4E0F6D2-9C74-4884-BEF0-ABC83D8F1DFF}" type="slidenum">
              <a:rPr lang="fr-FR" smtClean="0"/>
              <a:t>‹N°›</a:t>
            </a:fld>
            <a:endParaRPr lang="fr-FR"/>
          </a:p>
        </p:txBody>
      </p:sp>
    </p:spTree>
    <p:extLst>
      <p:ext uri="{BB962C8B-B14F-4D97-AF65-F5344CB8AC3E}">
        <p14:creationId xmlns:p14="http://schemas.microsoft.com/office/powerpoint/2010/main" val="223688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5F442EC-E3DE-4ECD-8B00-DD3C8900E76D}" type="datetimeFigureOut">
              <a:rPr lang="fr-FR" smtClean="0"/>
              <a:t>28/06/2018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C588891-E450-4962-B884-ED262F8E395E}" type="slidenum">
              <a:rPr lang="fr-FR" smtClean="0"/>
              <a:t>‹N°›</a:t>
            </a:fld>
            <a:endParaRPr lang="fr-FR"/>
          </a:p>
        </p:txBody>
      </p:sp>
    </p:spTree>
    <p:extLst>
      <p:ext uri="{BB962C8B-B14F-4D97-AF65-F5344CB8AC3E}">
        <p14:creationId xmlns:p14="http://schemas.microsoft.com/office/powerpoint/2010/main" val="255484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Médiation = tout processus structuré, quelle qu’en soit la dénomination, par lequel deux ou plusieurs parties tentent de parvenir à un accord en vue de la résolution amiable de leurs différends, avec l’aide d’un tiers, le médiateur, choisi par elles ou désigné, avec leur accord, par la juridiction » (CJA, art. L.213-1). </a:t>
            </a:r>
          </a:p>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3</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13</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14</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15</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16</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17</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18</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19</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20</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21</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23</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Médiation = tout processus structuré, quelle qu’en soit la dénomination, par lequel deux ou plusieurs parties tentent de parvenir à un accord en vue de la résolution amiable de leurs différends, avec l’aide d’un tiers, le médiateur, choisi par elles ou désigné, avec leur accord, par la juridiction » (CJA, art. L.213-1). </a:t>
            </a:r>
          </a:p>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4</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24</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25</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Médiation = tout processus structuré, quelle qu’en soit la dénomination, par lequel deux ou plusieurs parties tentent de parvenir à un accord en vue de la résolution amiable de leurs différends, avec l’aide d’un tiers, le médiateur, choisi par elles ou désigné, avec leur accord, par la juridiction » (CJA, art. L.213-1). </a:t>
            </a:r>
          </a:p>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5</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Médiation = tout processus structuré, quelle qu’en soit la dénomination, par lequel deux ou plusieurs parties tentent de parvenir à un accord en vue de la résolution amiable de leurs différends, avec l’aide d’un tiers, le médiateur, choisi par elles ou désigné, avec leur accord, par la juridiction » (CJA, art. L.213-1). </a:t>
            </a:r>
          </a:p>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6</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Médiation = tout processus structuré, quelle qu’en soit la dénomination, par lequel deux ou plusieurs parties tentent de parvenir à un accord en vue de la résolution amiable de leurs différends, avec l’aide d’un tiers, le médiateur, choisi par elles ou désigné, avec leur accord, par la juridiction » (CJA, art. L.213-1). </a:t>
            </a:r>
          </a:p>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7</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Médiation = tout processus structuré, quelle qu’en soit la dénomination, par lequel deux ou plusieurs parties tentent de parvenir à un accord en vue de la résolution amiable de leurs différends, avec l’aide d’un tiers, le médiateur, choisi par elles ou désigné, avec leur accord, par la juridiction » (CJA, art. L.213-1). </a:t>
            </a:r>
          </a:p>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9</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Médiation est un changement de paradigme. Plutôt que d’aller chercher la solution du conflit chez</a:t>
            </a:r>
            <a:r>
              <a:rPr lang="fr-FR" baseline="0" dirty="0" smtClean="0"/>
              <a:t> le juge, la médiation  aide les parties à trouver elles-mêmes la solution de leur différend,</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10</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Médiation est un changement de paradigme. Plutôt que d’aller chercher la solution du conflit chez</a:t>
            </a:r>
            <a:r>
              <a:rPr lang="fr-FR" baseline="0" dirty="0" smtClean="0"/>
              <a:t> le juge, la médiation  aide les parties à trouver elles-mêmes la solution de leur différend,</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11</a:t>
            </a:fld>
            <a:endParaRPr lang="fr-FR"/>
          </a:p>
        </p:txBody>
      </p:sp>
    </p:spTree>
    <p:extLst>
      <p:ext uri="{BB962C8B-B14F-4D97-AF65-F5344CB8AC3E}">
        <p14:creationId xmlns:p14="http://schemas.microsoft.com/office/powerpoint/2010/main" val="285039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Médiation est un changement de paradigme. Plutôt que d’aller chercher la solution du conflit chez</a:t>
            </a:r>
            <a:r>
              <a:rPr lang="fr-FR" baseline="0" dirty="0" smtClean="0"/>
              <a:t> le juge, la médiation  aide les parties à trouver elles-mêmes la solution de leur différend,</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C588891-E450-4962-B884-ED262F8E395E}" type="slidenum">
              <a:rPr lang="fr-FR" smtClean="0"/>
              <a:t>12</a:t>
            </a:fld>
            <a:endParaRPr lang="fr-FR"/>
          </a:p>
        </p:txBody>
      </p:sp>
    </p:spTree>
    <p:extLst>
      <p:ext uri="{BB962C8B-B14F-4D97-AF65-F5344CB8AC3E}">
        <p14:creationId xmlns:p14="http://schemas.microsoft.com/office/powerpoint/2010/main" val="2850393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A1AC978-6E22-48F7-9208-A91EF91A44C2}" type="datetimeFigureOut">
              <a:rPr lang="fr-FR" smtClean="0"/>
              <a:t>28/06/2018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699FAD98-50B9-4844-AEF5-89C01B392585}" type="slidenum">
              <a:rPr lang="fr-FR" smtClean="0"/>
              <a:t>‹N°›</a:t>
            </a:fld>
            <a:endParaRPr lang="fr-F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795" t="11021" r="32940" b="3356"/>
          <a:stretch/>
        </p:blipFill>
        <p:spPr bwMode="auto">
          <a:xfrm>
            <a:off x="0" y="0"/>
            <a:ext cx="9143999" cy="686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2195736" y="1540530"/>
            <a:ext cx="2952328" cy="1138773"/>
          </a:xfrm>
          <a:prstGeom prst="rect">
            <a:avLst/>
          </a:prstGeom>
          <a:noFill/>
        </p:spPr>
        <p:txBody>
          <a:bodyPr wrap="square" rtlCol="0">
            <a:spAutoFit/>
          </a:bodyPr>
          <a:lstStyle/>
          <a:p>
            <a:r>
              <a:rPr lang="fr-FR" sz="3600" dirty="0" smtClean="0">
                <a:solidFill>
                  <a:schemeClr val="bg1"/>
                </a:solidFill>
                <a:latin typeface="+mj-lt"/>
              </a:rPr>
              <a:t>Centre de gestion</a:t>
            </a:r>
          </a:p>
          <a:p>
            <a:r>
              <a:rPr lang="fr-FR" sz="1600" dirty="0" smtClean="0">
                <a:solidFill>
                  <a:schemeClr val="bg1"/>
                </a:solidFill>
                <a:latin typeface="+mj-lt"/>
              </a:rPr>
              <a:t>de la Fonction publique territoriale</a:t>
            </a:r>
          </a:p>
          <a:p>
            <a:r>
              <a:rPr lang="fr-FR" sz="1600" dirty="0" smtClean="0">
                <a:solidFill>
                  <a:schemeClr val="bg1"/>
                </a:solidFill>
                <a:latin typeface="+mj-lt"/>
              </a:rPr>
              <a:t>de la Haute-Loire</a:t>
            </a:r>
            <a:endParaRPr lang="fr-FR" sz="1600" dirty="0">
              <a:solidFill>
                <a:schemeClr val="bg1"/>
              </a:solidFill>
              <a:latin typeface="+mj-lt"/>
            </a:endParaRPr>
          </a:p>
        </p:txBody>
      </p:sp>
    </p:spTree>
    <p:extLst>
      <p:ext uri="{BB962C8B-B14F-4D97-AF65-F5344CB8AC3E}">
        <p14:creationId xmlns:p14="http://schemas.microsoft.com/office/powerpoint/2010/main" val="31486559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1AC978-6E22-48F7-9208-A91EF91A44C2}" type="datetimeFigureOut">
              <a:rPr lang="fr-FR" smtClean="0"/>
              <a:t>28/06/2018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699FAD98-50B9-4844-AEF5-89C01B392585}" type="slidenum">
              <a:rPr lang="fr-FR" smtClean="0"/>
              <a:t>‹N°›</a:t>
            </a:fld>
            <a:endParaRPr lang="fr-FR"/>
          </a:p>
        </p:txBody>
      </p:sp>
    </p:spTree>
    <p:extLst>
      <p:ext uri="{BB962C8B-B14F-4D97-AF65-F5344CB8AC3E}">
        <p14:creationId xmlns:p14="http://schemas.microsoft.com/office/powerpoint/2010/main" val="37463213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1AC978-6E22-48F7-9208-A91EF91A44C2}" type="datetimeFigureOut">
              <a:rPr lang="fr-FR" smtClean="0"/>
              <a:t>28/06/2018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699FAD98-50B9-4844-AEF5-89C01B392585}" type="slidenum">
              <a:rPr lang="fr-FR" smtClean="0"/>
              <a:t>‹N°›</a:t>
            </a:fld>
            <a:endParaRPr lang="fr-FR"/>
          </a:p>
        </p:txBody>
      </p:sp>
    </p:spTree>
    <p:extLst>
      <p:ext uri="{BB962C8B-B14F-4D97-AF65-F5344CB8AC3E}">
        <p14:creationId xmlns:p14="http://schemas.microsoft.com/office/powerpoint/2010/main" val="4347115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A1AC978-6E22-48F7-9208-A91EF91A44C2}" type="datetimeFigureOut">
              <a:rPr lang="fr-FR" smtClean="0"/>
              <a:t>28/06/2018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699FAD98-50B9-4844-AEF5-89C01B392585}" type="slidenum">
              <a:rPr lang="fr-FR" smtClean="0"/>
              <a:t>‹N°›</a:t>
            </a:fld>
            <a:endParaRPr lang="fr-FR"/>
          </a:p>
        </p:txBody>
      </p:sp>
    </p:spTree>
    <p:extLst>
      <p:ext uri="{BB962C8B-B14F-4D97-AF65-F5344CB8AC3E}">
        <p14:creationId xmlns:p14="http://schemas.microsoft.com/office/powerpoint/2010/main" val="8943671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43808" y="871774"/>
            <a:ext cx="5842992" cy="580926"/>
          </a:xfrm>
        </p:spPr>
        <p:txBody>
          <a:bodyPr>
            <a:noAutofit/>
          </a:bodyPr>
          <a:lstStyle>
            <a:lvl1pPr>
              <a:defRPr sz="2800"/>
            </a:lvl1pPr>
          </a:lstStyle>
          <a:p>
            <a:r>
              <a:rPr lang="fr-FR" smtClean="0"/>
              <a:t>Modifiez le style du titre</a:t>
            </a:r>
            <a:endParaRPr lang="fr-FR" dirty="0"/>
          </a:p>
        </p:txBody>
      </p:sp>
      <p:sp>
        <p:nvSpPr>
          <p:cNvPr id="3" name="Espace réservé du contenu 2"/>
          <p:cNvSpPr>
            <a:spLocks noGrp="1"/>
          </p:cNvSpPr>
          <p:nvPr>
            <p:ph idx="1"/>
          </p:nvPr>
        </p:nvSpPr>
        <p:spPr/>
        <p:txBody>
          <a:bodyPr tIns="46800" anchor="ctr" anchorCtr="0"/>
          <a:lstStyle>
            <a:lvl1pPr>
              <a:spcBef>
                <a:spcPts val="2400"/>
              </a:spcBef>
              <a:spcAft>
                <a:spcPts val="600"/>
              </a:spcAft>
              <a:defRPr sz="2000"/>
            </a:lvl1pPr>
            <a:lvl2pPr marL="742950" indent="-285750">
              <a:spcBef>
                <a:spcPts val="1200"/>
              </a:spcBef>
              <a:spcAft>
                <a:spcPts val="0"/>
              </a:spcAft>
              <a:buSzPct val="90000"/>
              <a:buFont typeface="Arial" panose="020B0604020202020204" pitchFamily="34" charset="0"/>
              <a:buChar char="•"/>
              <a:defRPr sz="1800">
                <a:solidFill>
                  <a:schemeClr val="tx1"/>
                </a:solidFill>
              </a:defRPr>
            </a:lvl2pPr>
            <a:lvl3pPr>
              <a:spcBef>
                <a:spcPts val="600"/>
              </a:spcBef>
              <a:buSzPct val="75000"/>
              <a:defRPr sz="1600">
                <a:solidFill>
                  <a:schemeClr val="tx1"/>
                </a:solidFill>
              </a:defRPr>
            </a:lvl3pPr>
            <a:lvl4pPr>
              <a:defRPr sz="1400">
                <a:solidFill>
                  <a:schemeClr val="tx1"/>
                </a:solidFill>
              </a:defRPr>
            </a:lvl4pPr>
            <a:lvl5pPr>
              <a:defRPr sz="1200">
                <a:solidFill>
                  <a:schemeClr val="tx1"/>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0A1AC978-6E22-48F7-9208-A91EF91A44C2}" type="datetimeFigureOut">
              <a:rPr lang="fr-FR" smtClean="0"/>
              <a:t>28/06/2018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9FAD98-50B9-4844-AEF5-89C01B392585}" type="slidenum">
              <a:rPr lang="fr-FR" smtClean="0"/>
              <a:t>‹N°›</a:t>
            </a:fld>
            <a:endParaRPr lang="fr-FR"/>
          </a:p>
        </p:txBody>
      </p:sp>
      <p:sp>
        <p:nvSpPr>
          <p:cNvPr id="9" name="Espace réservé du texte 8"/>
          <p:cNvSpPr>
            <a:spLocks noGrp="1"/>
          </p:cNvSpPr>
          <p:nvPr>
            <p:ph type="body" sz="quarter" idx="13" hasCustomPrompt="1"/>
          </p:nvPr>
        </p:nvSpPr>
        <p:spPr>
          <a:xfrm>
            <a:off x="755650" y="44450"/>
            <a:ext cx="2016125" cy="504825"/>
          </a:xfrm>
          <a:noFill/>
        </p:spPr>
        <p:txBody>
          <a:bodyPr>
            <a:normAutofit/>
          </a:bodyPr>
          <a:lstStyle>
            <a:lvl1pPr marL="0" indent="0">
              <a:buNone/>
              <a:defRPr sz="2400" baseline="0">
                <a:solidFill>
                  <a:schemeClr val="accent1">
                    <a:lumMod val="50000"/>
                  </a:schemeClr>
                </a:solidFill>
                <a:latin typeface="+mj-lt"/>
              </a:defRPr>
            </a:lvl1pPr>
          </a:lstStyle>
          <a:p>
            <a:pPr lvl="0"/>
            <a:r>
              <a:rPr lang="fr-FR" dirty="0" smtClean="0"/>
              <a:t>Partie XXX</a:t>
            </a:r>
            <a:endParaRPr lang="fr-FR" dirty="0"/>
          </a:p>
        </p:txBody>
      </p:sp>
      <p:sp>
        <p:nvSpPr>
          <p:cNvPr id="11" name="Espace réservé du texte 10"/>
          <p:cNvSpPr>
            <a:spLocks noGrp="1"/>
          </p:cNvSpPr>
          <p:nvPr>
            <p:ph type="body" sz="quarter" idx="14" hasCustomPrompt="1"/>
          </p:nvPr>
        </p:nvSpPr>
        <p:spPr>
          <a:xfrm>
            <a:off x="755576" y="549324"/>
            <a:ext cx="2016125" cy="1079476"/>
          </a:xfrm>
          <a:noFill/>
        </p:spPr>
        <p:txBody>
          <a:bodyPr>
            <a:normAutofit/>
          </a:bodyPr>
          <a:lstStyle>
            <a:lvl1pPr marL="0" indent="0">
              <a:buNone/>
              <a:defRPr sz="2400">
                <a:solidFill>
                  <a:schemeClr val="bg1"/>
                </a:solidFill>
                <a:latin typeface="+mj-lt"/>
              </a:defRPr>
            </a:lvl1pPr>
          </a:lstStyle>
          <a:p>
            <a:pPr lvl="0"/>
            <a:r>
              <a:rPr lang="fr-FR" dirty="0" smtClean="0"/>
              <a:t>Titre</a:t>
            </a:r>
            <a:endParaRPr lang="fr-FR" dirty="0"/>
          </a:p>
        </p:txBody>
      </p:sp>
    </p:spTree>
    <p:extLst>
      <p:ext uri="{BB962C8B-B14F-4D97-AF65-F5344CB8AC3E}">
        <p14:creationId xmlns:p14="http://schemas.microsoft.com/office/powerpoint/2010/main" val="1772976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p:nvPr/>
        </p:nvSpPr>
        <p:spPr>
          <a:xfrm>
            <a:off x="0" y="0"/>
            <a:ext cx="9468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69104">
            <a:off x="5972117" y="5921514"/>
            <a:ext cx="2041456" cy="896466"/>
          </a:xfrm>
          <a:prstGeom prst="rect">
            <a:avLst/>
          </a:prstGeom>
        </p:spPr>
      </p:pic>
      <p:sp>
        <p:nvSpPr>
          <p:cNvPr id="9" name="Rectangle 8"/>
          <p:cNvSpPr/>
          <p:nvPr/>
        </p:nvSpPr>
        <p:spPr>
          <a:xfrm>
            <a:off x="5220072" y="2492896"/>
            <a:ext cx="3024336" cy="3600400"/>
          </a:xfrm>
          <a:prstGeom prst="rect">
            <a:avLst/>
          </a:prstGeom>
          <a:solidFill>
            <a:schemeClr val="accent4">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722313" y="2708921"/>
            <a:ext cx="7772400" cy="2376264"/>
          </a:xfrm>
          <a:solidFill>
            <a:schemeClr val="accent1"/>
          </a:solidFill>
        </p:spPr>
        <p:txBody>
          <a:bodyPr lIns="468000" tIns="1116000" anchor="t">
            <a:normAutofit/>
          </a:bodyPr>
          <a:lstStyle>
            <a:lvl1pPr algn="l">
              <a:defRPr sz="4800" b="0" cap="none" baseline="0">
                <a:solidFill>
                  <a:schemeClr val="bg1"/>
                </a:solidFill>
              </a:defRPr>
            </a:lvl1pPr>
          </a:lstStyle>
          <a:p>
            <a:r>
              <a:rPr lang="fr-FR" dirty="0" smtClean="0"/>
              <a:t>Titre partie</a:t>
            </a:r>
            <a:endParaRPr lang="fr-FR" dirty="0"/>
          </a:p>
        </p:txBody>
      </p:sp>
      <p:sp>
        <p:nvSpPr>
          <p:cNvPr id="3" name="Espace réservé du texte 2"/>
          <p:cNvSpPr>
            <a:spLocks noGrp="1"/>
          </p:cNvSpPr>
          <p:nvPr>
            <p:ph type="body" idx="1" hasCustomPrompt="1"/>
          </p:nvPr>
        </p:nvSpPr>
        <p:spPr>
          <a:xfrm>
            <a:off x="1226369" y="2132856"/>
            <a:ext cx="1833463" cy="1458391"/>
          </a:xfrm>
          <a:solidFill>
            <a:schemeClr val="accent6">
              <a:lumMod val="75000"/>
            </a:schemeClr>
          </a:solidFill>
        </p:spPr>
        <p:txBody>
          <a:bodyPr anchor="b">
            <a:noAutofit/>
          </a:bodyPr>
          <a:lstStyle>
            <a:lvl1pPr marL="0" indent="0">
              <a:buNone/>
              <a:defRPr sz="3600">
                <a:solidFill>
                  <a:schemeClr val="accent6">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Partie XXX</a:t>
            </a:r>
          </a:p>
        </p:txBody>
      </p:sp>
    </p:spTree>
    <p:extLst>
      <p:ext uri="{BB962C8B-B14F-4D97-AF65-F5344CB8AC3E}">
        <p14:creationId xmlns:p14="http://schemas.microsoft.com/office/powerpoint/2010/main" val="773417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A1AC978-6E22-48F7-9208-A91EF91A44C2}" type="datetimeFigureOut">
              <a:rPr lang="fr-FR" smtClean="0"/>
              <a:t>28/06/2018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699FAD98-50B9-4844-AEF5-89C01B392585}" type="slidenum">
              <a:rPr lang="fr-FR" smtClean="0"/>
              <a:t>‹N°›</a:t>
            </a:fld>
            <a:endParaRPr lang="fr-FR"/>
          </a:p>
        </p:txBody>
      </p:sp>
    </p:spTree>
    <p:extLst>
      <p:ext uri="{BB962C8B-B14F-4D97-AF65-F5344CB8AC3E}">
        <p14:creationId xmlns:p14="http://schemas.microsoft.com/office/powerpoint/2010/main" val="24366693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A1AC978-6E22-48F7-9208-A91EF91A44C2}" type="datetimeFigureOut">
              <a:rPr lang="fr-FR" smtClean="0"/>
              <a:t>28/06/2018</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699FAD98-50B9-4844-AEF5-89C01B392585}" type="slidenum">
              <a:rPr lang="fr-FR" smtClean="0"/>
              <a:t>‹N°›</a:t>
            </a:fld>
            <a:endParaRPr lang="fr-FR"/>
          </a:p>
        </p:txBody>
      </p:sp>
    </p:spTree>
    <p:extLst>
      <p:ext uri="{BB962C8B-B14F-4D97-AF65-F5344CB8AC3E}">
        <p14:creationId xmlns:p14="http://schemas.microsoft.com/office/powerpoint/2010/main" val="31222279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A1AC978-6E22-48F7-9208-A91EF91A44C2}" type="datetimeFigureOut">
              <a:rPr lang="fr-FR" smtClean="0"/>
              <a:t>28/06/2018</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699FAD98-50B9-4844-AEF5-89C01B392585}" type="slidenum">
              <a:rPr lang="fr-FR" smtClean="0"/>
              <a:t>‹N°›</a:t>
            </a:fld>
            <a:endParaRPr lang="fr-FR"/>
          </a:p>
        </p:txBody>
      </p:sp>
    </p:spTree>
    <p:extLst>
      <p:ext uri="{BB962C8B-B14F-4D97-AF65-F5344CB8AC3E}">
        <p14:creationId xmlns:p14="http://schemas.microsoft.com/office/powerpoint/2010/main" val="2172471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1AC978-6E22-48F7-9208-A91EF91A44C2}" type="datetimeFigureOut">
              <a:rPr lang="fr-FR" smtClean="0"/>
              <a:t>28/06/2018</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699FAD98-50B9-4844-AEF5-89C01B392585}" type="slidenum">
              <a:rPr lang="fr-FR" smtClean="0"/>
              <a:t>‹N°›</a:t>
            </a:fld>
            <a:endParaRPr lang="fr-FR"/>
          </a:p>
        </p:txBody>
      </p:sp>
    </p:spTree>
    <p:extLst>
      <p:ext uri="{BB962C8B-B14F-4D97-AF65-F5344CB8AC3E}">
        <p14:creationId xmlns:p14="http://schemas.microsoft.com/office/powerpoint/2010/main" val="15287691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A1AC978-6E22-48F7-9208-A91EF91A44C2}" type="datetimeFigureOut">
              <a:rPr lang="fr-FR" smtClean="0"/>
              <a:t>28/06/2018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699FAD98-50B9-4844-AEF5-89C01B392585}" type="slidenum">
              <a:rPr lang="fr-FR" smtClean="0"/>
              <a:t>‹N°›</a:t>
            </a:fld>
            <a:endParaRPr lang="fr-FR"/>
          </a:p>
        </p:txBody>
      </p:sp>
    </p:spTree>
    <p:extLst>
      <p:ext uri="{BB962C8B-B14F-4D97-AF65-F5344CB8AC3E}">
        <p14:creationId xmlns:p14="http://schemas.microsoft.com/office/powerpoint/2010/main" val="40372958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A1AC978-6E22-48F7-9208-A91EF91A44C2}" type="datetimeFigureOut">
              <a:rPr lang="fr-FR" smtClean="0"/>
              <a:t>28/06/2018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699FAD98-50B9-4844-AEF5-89C01B392585}" type="slidenum">
              <a:rPr lang="fr-FR" smtClean="0"/>
              <a:t>‹N°›</a:t>
            </a:fld>
            <a:endParaRPr lang="fr-FR"/>
          </a:p>
        </p:txBody>
      </p:sp>
    </p:spTree>
    <p:extLst>
      <p:ext uri="{BB962C8B-B14F-4D97-AF65-F5344CB8AC3E}">
        <p14:creationId xmlns:p14="http://schemas.microsoft.com/office/powerpoint/2010/main" val="24370171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755576" y="0"/>
            <a:ext cx="2016224" cy="1597978"/>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1229292">
            <a:off x="1136672" y="6170045"/>
            <a:ext cx="1460833" cy="641496"/>
          </a:xfrm>
          <a:prstGeom prst="rect">
            <a:avLst/>
          </a:prstGeom>
        </p:spPr>
      </p:pic>
      <p:sp>
        <p:nvSpPr>
          <p:cNvPr id="9" name="Rectangle 8"/>
          <p:cNvSpPr/>
          <p:nvPr/>
        </p:nvSpPr>
        <p:spPr>
          <a:xfrm>
            <a:off x="755576" y="6129338"/>
            <a:ext cx="2016224" cy="179982"/>
          </a:xfrm>
          <a:prstGeom prst="rect">
            <a:avLst/>
          </a:prstGeom>
          <a:solidFill>
            <a:schemeClr val="accent4">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2843808" y="836712"/>
            <a:ext cx="5842992" cy="580926"/>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a:solidFill>
            <a:schemeClr val="bg1"/>
          </a:solidFill>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71500" y="6525344"/>
            <a:ext cx="1080120" cy="281456"/>
          </a:xfrm>
          <a:prstGeom prst="rect">
            <a:avLst/>
          </a:prstGeom>
        </p:spPr>
        <p:txBody>
          <a:bodyPr vert="horz" lIns="91440" tIns="45720" rIns="91440" bIns="45720" rtlCol="0" anchor="ctr"/>
          <a:lstStyle>
            <a:lvl1pPr algn="l">
              <a:defRPr sz="1050">
                <a:solidFill>
                  <a:schemeClr val="tx1">
                    <a:tint val="75000"/>
                  </a:schemeClr>
                </a:solidFill>
                <a:latin typeface="+mj-lt"/>
              </a:defRPr>
            </a:lvl1pPr>
          </a:lstStyle>
          <a:p>
            <a:fld id="{0A1AC978-6E22-48F7-9208-A91EF91A44C2}" type="datetimeFigureOut">
              <a:rPr lang="fr-FR" smtClean="0"/>
              <a:t>28/06/2018</a:t>
            </a:fld>
            <a:endParaRPr lang="fr-FR"/>
          </a:p>
        </p:txBody>
      </p:sp>
      <p:sp>
        <p:nvSpPr>
          <p:cNvPr id="6" name="Espace réservé du numéro de diapositive 5"/>
          <p:cNvSpPr>
            <a:spLocks noGrp="1"/>
          </p:cNvSpPr>
          <p:nvPr>
            <p:ph type="sldNum" sz="quarter" idx="4"/>
          </p:nvPr>
        </p:nvSpPr>
        <p:spPr>
          <a:xfrm>
            <a:off x="6553200" y="64854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FAD98-50B9-4844-AEF5-89C01B392585}" type="slidenum">
              <a:rPr lang="fr-FR" smtClean="0"/>
              <a:t>‹N°›</a:t>
            </a:fld>
            <a:endParaRPr lang="fr-FR"/>
          </a:p>
        </p:txBody>
      </p:sp>
      <p:sp>
        <p:nvSpPr>
          <p:cNvPr id="12" name="Espace réservé de la date 3"/>
          <p:cNvSpPr txBox="1">
            <a:spLocks/>
          </p:cNvSpPr>
          <p:nvPr/>
        </p:nvSpPr>
        <p:spPr>
          <a:xfrm>
            <a:off x="2843808" y="6537016"/>
            <a:ext cx="3600400" cy="281456"/>
          </a:xfrm>
          <a:prstGeom prst="rect">
            <a:avLst/>
          </a:prstGeom>
        </p:spPr>
        <p:txBody>
          <a:bodyPr vert="horz" lIns="91440" tIns="45720" rIns="91440" bIns="45720" rtlCol="0" anchor="ctr"/>
          <a:lstStyle>
            <a:defPPr>
              <a:defRPr lang="fr-FR"/>
            </a:defPPr>
            <a:lvl1pPr marL="0" algn="l" defTabSz="914400" rtl="0" eaLnBrk="1" latinLnBrk="0" hangingPunct="1">
              <a:defRPr sz="105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Document réalisé par le service Assistance</a:t>
            </a:r>
            <a:r>
              <a:rPr lang="fr-FR" baseline="0" dirty="0" smtClean="0"/>
              <a:t> progiciels du CDG43</a:t>
            </a:r>
            <a:endParaRPr lang="fr-FR" dirty="0"/>
          </a:p>
        </p:txBody>
      </p:sp>
    </p:spTree>
    <p:extLst>
      <p:ext uri="{BB962C8B-B14F-4D97-AF65-F5344CB8AC3E}">
        <p14:creationId xmlns:p14="http://schemas.microsoft.com/office/powerpoint/2010/main" val="2875633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342900" indent="-342900" algn="l" defTabSz="914400" rtl="0" eaLnBrk="1" latinLnBrk="0" hangingPunct="1">
        <a:spcBef>
          <a:spcPts val="12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lumMod val="75000"/>
          </a:schemeClr>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91880" y="3096305"/>
            <a:ext cx="5508104" cy="769441"/>
          </a:xfrm>
          <a:prstGeom prst="rect">
            <a:avLst/>
          </a:prstGeom>
          <a:solidFill>
            <a:srgbClr val="C00000"/>
          </a:solidFill>
        </p:spPr>
        <p:txBody>
          <a:bodyPr wrap="square" rtlCol="0">
            <a:spAutoFit/>
          </a:bodyPr>
          <a:lstStyle/>
          <a:p>
            <a:r>
              <a:rPr lang="fr-FR" sz="4400" i="1" dirty="0" smtClean="0">
                <a:solidFill>
                  <a:schemeClr val="bg1"/>
                </a:solidFill>
              </a:rPr>
              <a:t> La Médiation</a:t>
            </a:r>
            <a:endParaRPr lang="fr-FR" sz="2800" i="1" dirty="0" smtClean="0">
              <a:solidFill>
                <a:schemeClr val="bg1"/>
              </a:solidFill>
            </a:endParaRPr>
          </a:p>
        </p:txBody>
      </p:sp>
      <p:sp>
        <p:nvSpPr>
          <p:cNvPr id="3" name="ZoneTexte 2"/>
          <p:cNvSpPr txBox="1"/>
          <p:nvPr/>
        </p:nvSpPr>
        <p:spPr>
          <a:xfrm>
            <a:off x="3976604" y="6165304"/>
            <a:ext cx="4771859" cy="338554"/>
          </a:xfrm>
          <a:prstGeom prst="rect">
            <a:avLst/>
          </a:prstGeom>
          <a:noFill/>
        </p:spPr>
        <p:txBody>
          <a:bodyPr wrap="square" rtlCol="0">
            <a:spAutoFit/>
          </a:bodyPr>
          <a:lstStyle/>
          <a:p>
            <a:r>
              <a:rPr lang="fr-FR" sz="1600" dirty="0" smtClean="0">
                <a:solidFill>
                  <a:schemeClr val="accent3">
                    <a:lumMod val="50000"/>
                  </a:schemeClr>
                </a:solidFill>
              </a:rPr>
              <a:t>Intervenants : </a:t>
            </a:r>
            <a:r>
              <a:rPr lang="fr-FR" sz="1600" dirty="0" smtClean="0">
                <a:solidFill>
                  <a:schemeClr val="accent3">
                    <a:lumMod val="60000"/>
                    <a:lumOff val="40000"/>
                  </a:schemeClr>
                </a:solidFill>
              </a:rPr>
              <a:t>Marc PHILIPPON</a:t>
            </a:r>
            <a:endParaRPr lang="fr-FR" sz="1600" dirty="0">
              <a:solidFill>
                <a:schemeClr val="accent3">
                  <a:lumMod val="60000"/>
                  <a:lumOff val="40000"/>
                </a:schemeClr>
              </a:solidFill>
            </a:endParaRPr>
          </a:p>
        </p:txBody>
      </p:sp>
    </p:spTree>
    <p:extLst>
      <p:ext uri="{BB962C8B-B14F-4D97-AF65-F5344CB8AC3E}">
        <p14:creationId xmlns:p14="http://schemas.microsoft.com/office/powerpoint/2010/main" val="18078638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a:t>
            </a:r>
            <a:endParaRPr lang="fr-FR" sz="2000" dirty="0"/>
          </a:p>
        </p:txBody>
      </p:sp>
      <p:sp>
        <p:nvSpPr>
          <p:cNvPr id="3" name="Espace réservé du contenu 2"/>
          <p:cNvSpPr>
            <a:spLocks noGrp="1"/>
          </p:cNvSpPr>
          <p:nvPr>
            <p:ph idx="1"/>
          </p:nvPr>
        </p:nvSpPr>
        <p:spPr>
          <a:xfrm>
            <a:off x="457200" y="1772816"/>
            <a:ext cx="8280000" cy="432048"/>
          </a:xfrm>
        </p:spPr>
        <p:txBody>
          <a:bodyPr anchor="t" anchorCtr="0">
            <a:normAutofit/>
          </a:bodyPr>
          <a:lstStyle/>
          <a:p>
            <a:pPr marL="0" indent="0" algn="just">
              <a:buNone/>
            </a:pPr>
            <a:r>
              <a:rPr lang="fr-FR" b="1" dirty="0" smtClean="0"/>
              <a:t>Médiation = passage d’une relation</a:t>
            </a:r>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grpSp>
        <p:nvGrpSpPr>
          <p:cNvPr id="12" name="Groupe 11"/>
          <p:cNvGrpSpPr/>
          <p:nvPr/>
        </p:nvGrpSpPr>
        <p:grpSpPr>
          <a:xfrm>
            <a:off x="4716016" y="2276872"/>
            <a:ext cx="4032000" cy="3744000"/>
            <a:chOff x="4716016" y="2276872"/>
            <a:chExt cx="4032000" cy="3744000"/>
          </a:xfrm>
        </p:grpSpPr>
        <p:sp>
          <p:nvSpPr>
            <p:cNvPr id="9" name="Espace réservé du contenu 2"/>
            <p:cNvSpPr txBox="1">
              <a:spLocks/>
            </p:cNvSpPr>
            <p:nvPr/>
          </p:nvSpPr>
          <p:spPr>
            <a:xfrm>
              <a:off x="4716016" y="2276872"/>
              <a:ext cx="4032000" cy="3744000"/>
            </a:xfrm>
            <a:prstGeom prst="rect">
              <a:avLst/>
            </a:prstGeom>
            <a:solidFill>
              <a:schemeClr val="bg1"/>
            </a:solidFill>
          </p:spPr>
          <p:txBody>
            <a:bodyPr vert="horz" lIns="91440" tIns="46800" rIns="91440" bIns="45720" rtlCol="0" anchor="ctr"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fr-FR" b="1" dirty="0" smtClean="0"/>
                <a:t>Adulte                    </a:t>
              </a:r>
              <a:r>
                <a:rPr lang="fr-FR" b="1" dirty="0" err="1" smtClean="0"/>
                <a:t>Adulte</a:t>
              </a:r>
              <a:endParaRPr lang="fr-FR" b="1" dirty="0" smtClean="0"/>
            </a:p>
          </p:txBody>
        </p:sp>
        <p:sp>
          <p:nvSpPr>
            <p:cNvPr id="11" name="Double flèche verticale 10"/>
            <p:cNvSpPr/>
            <p:nvPr/>
          </p:nvSpPr>
          <p:spPr>
            <a:xfrm rot="5400000">
              <a:off x="6642016" y="3572544"/>
              <a:ext cx="180000" cy="1224721"/>
            </a:xfrm>
            <a:prstGeom prst="upDownArrow">
              <a:avLst>
                <a:gd name="adj1" fmla="val 50000"/>
                <a:gd name="adj2" fmla="val 87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p:cNvGrpSpPr/>
          <p:nvPr/>
        </p:nvGrpSpPr>
        <p:grpSpPr>
          <a:xfrm>
            <a:off x="457200" y="2276872"/>
            <a:ext cx="4258816" cy="3744000"/>
            <a:chOff x="457200" y="2276872"/>
            <a:chExt cx="4258816" cy="3744000"/>
          </a:xfrm>
        </p:grpSpPr>
        <p:sp>
          <p:nvSpPr>
            <p:cNvPr id="8" name="Espace réservé du contenu 2"/>
            <p:cNvSpPr txBox="1">
              <a:spLocks/>
            </p:cNvSpPr>
            <p:nvPr/>
          </p:nvSpPr>
          <p:spPr>
            <a:xfrm>
              <a:off x="457200" y="2276872"/>
              <a:ext cx="4258816" cy="3744000"/>
            </a:xfrm>
            <a:prstGeom prst="rect">
              <a:avLst/>
            </a:prstGeom>
            <a:solidFill>
              <a:schemeClr val="bg1"/>
            </a:solidFill>
          </p:spPr>
          <p:txBody>
            <a:bodyPr vert="horz" lIns="91440" tIns="46800" rIns="91440" bIns="45720" rtlCol="0" anchor="ctr"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fr-FR" b="1" dirty="0" smtClean="0"/>
                <a:t>Sauveur</a:t>
              </a:r>
            </a:p>
            <a:p>
              <a:pPr marL="0" indent="0" algn="ctr">
                <a:spcBef>
                  <a:spcPts val="1200"/>
                </a:spcBef>
                <a:buFont typeface="Wingdings" panose="05000000000000000000" pitchFamily="2" charset="2"/>
                <a:buNone/>
              </a:pPr>
              <a:endParaRPr lang="fr-FR" b="1" dirty="0"/>
            </a:p>
            <a:p>
              <a:pPr marL="0" indent="0" algn="ctr">
                <a:spcBef>
                  <a:spcPts val="1200"/>
                </a:spcBef>
                <a:buFont typeface="Wingdings" panose="05000000000000000000" pitchFamily="2" charset="2"/>
                <a:buNone/>
              </a:pPr>
              <a:endParaRPr lang="fr-FR" b="1" dirty="0" smtClean="0"/>
            </a:p>
            <a:p>
              <a:pPr marL="0" indent="0" algn="ctr">
                <a:spcBef>
                  <a:spcPts val="1200"/>
                </a:spcBef>
                <a:buFont typeface="Wingdings" panose="05000000000000000000" pitchFamily="2" charset="2"/>
                <a:buNone/>
              </a:pPr>
              <a:r>
                <a:rPr lang="fr-FR" b="1" dirty="0" smtClean="0"/>
                <a:t>Bourreau                        Victime</a:t>
              </a:r>
            </a:p>
          </p:txBody>
        </p:sp>
        <p:sp>
          <p:nvSpPr>
            <p:cNvPr id="7" name="Double flèche verticale 6"/>
            <p:cNvSpPr/>
            <p:nvPr/>
          </p:nvSpPr>
          <p:spPr>
            <a:xfrm rot="1981105">
              <a:off x="1637893" y="3433754"/>
              <a:ext cx="180000" cy="1440160"/>
            </a:xfrm>
            <a:prstGeom prst="upDownArrow">
              <a:avLst>
                <a:gd name="adj1" fmla="val 50000"/>
                <a:gd name="adj2" fmla="val 87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Double flèche verticale 13"/>
            <p:cNvSpPr/>
            <p:nvPr/>
          </p:nvSpPr>
          <p:spPr>
            <a:xfrm rot="5400000">
              <a:off x="2609792" y="4275104"/>
              <a:ext cx="180000" cy="1440160"/>
            </a:xfrm>
            <a:prstGeom prst="upDownArrow">
              <a:avLst>
                <a:gd name="adj1" fmla="val 50000"/>
                <a:gd name="adj2" fmla="val 87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Double flèche verticale 14"/>
            <p:cNvSpPr/>
            <p:nvPr/>
          </p:nvSpPr>
          <p:spPr>
            <a:xfrm rot="19618895" flipH="1">
              <a:off x="3366085" y="3433754"/>
              <a:ext cx="180000" cy="1440160"/>
            </a:xfrm>
            <a:prstGeom prst="upDownArrow">
              <a:avLst>
                <a:gd name="adj1" fmla="val 50000"/>
                <a:gd name="adj2" fmla="val 87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426892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42" presetClass="entr" presetSubtype="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anim calcmode="lin" valueType="num">
                                      <p:cBhvr>
                                        <p:cTn id="12" dur="1500" fill="hold"/>
                                        <p:tgtEl>
                                          <p:spTgt spid="10"/>
                                        </p:tgtEl>
                                        <p:attrNameLst>
                                          <p:attrName>ppt_x</p:attrName>
                                        </p:attrNameLst>
                                      </p:cBhvr>
                                      <p:tavLst>
                                        <p:tav tm="0">
                                          <p:val>
                                            <p:strVal val="#ppt_x"/>
                                          </p:val>
                                        </p:tav>
                                        <p:tav tm="100000">
                                          <p:val>
                                            <p:strVal val="#ppt_x"/>
                                          </p:val>
                                        </p:tav>
                                      </p:tavLst>
                                    </p:anim>
                                    <p:anim calcmode="lin" valueType="num">
                                      <p:cBhvr>
                                        <p:cTn id="13" dur="1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500"/>
                                        <p:tgtEl>
                                          <p:spTgt spid="12"/>
                                        </p:tgtEl>
                                      </p:cBhvr>
                                    </p:animEffect>
                                    <p:anim calcmode="lin" valueType="num">
                                      <p:cBhvr>
                                        <p:cTn id="18" dur="1500" fill="hold"/>
                                        <p:tgtEl>
                                          <p:spTgt spid="12"/>
                                        </p:tgtEl>
                                        <p:attrNameLst>
                                          <p:attrName>ppt_x</p:attrName>
                                        </p:attrNameLst>
                                      </p:cBhvr>
                                      <p:tavLst>
                                        <p:tav tm="0">
                                          <p:val>
                                            <p:strVal val="#ppt_x"/>
                                          </p:val>
                                        </p:tav>
                                        <p:tav tm="100000">
                                          <p:val>
                                            <p:strVal val="#ppt_x"/>
                                          </p:val>
                                        </p:tav>
                                      </p:tavLst>
                                    </p:anim>
                                    <p:anim calcmode="lin" valueType="num">
                                      <p:cBhvr>
                                        <p:cTn id="19"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a:t>
            </a:r>
            <a:endParaRPr lang="fr-FR" sz="2000" dirty="0"/>
          </a:p>
        </p:txBody>
      </p:sp>
      <p:sp>
        <p:nvSpPr>
          <p:cNvPr id="3" name="Espace réservé du contenu 2"/>
          <p:cNvSpPr>
            <a:spLocks noGrp="1"/>
          </p:cNvSpPr>
          <p:nvPr>
            <p:ph idx="1"/>
          </p:nvPr>
        </p:nvSpPr>
        <p:spPr>
          <a:xfrm>
            <a:off x="457200" y="1772816"/>
            <a:ext cx="8280000" cy="4320000"/>
          </a:xfrm>
        </p:spPr>
        <p:txBody>
          <a:bodyPr anchor="t" anchorCtr="0">
            <a:normAutofit/>
          </a:bodyPr>
          <a:lstStyle/>
          <a:p>
            <a:pPr algn="just"/>
            <a:r>
              <a:rPr lang="fr-FR" b="1" dirty="0" smtClean="0"/>
              <a:t>Rapidité</a:t>
            </a:r>
          </a:p>
          <a:p>
            <a:pPr marL="400050" lvl="1" indent="0" algn="just">
              <a:spcBef>
                <a:spcPts val="600"/>
              </a:spcBef>
              <a:buNone/>
            </a:pPr>
            <a:r>
              <a:rPr lang="fr-FR" dirty="0" smtClean="0"/>
              <a:t>A la différence d’un contentieux qui peut durer des années, une médiation se joue en quelques semaines</a:t>
            </a:r>
          </a:p>
          <a:p>
            <a:pPr algn="just"/>
            <a:r>
              <a:rPr lang="fr-FR" b="1" dirty="0" smtClean="0"/>
              <a:t>Coût réduit</a:t>
            </a:r>
            <a:endParaRPr lang="fr-FR" b="1" dirty="0"/>
          </a:p>
          <a:p>
            <a:pPr marL="400050" lvl="1" indent="0" algn="just">
              <a:spcBef>
                <a:spcPts val="600"/>
              </a:spcBef>
              <a:buNone/>
            </a:pPr>
            <a:r>
              <a:rPr lang="fr-FR" dirty="0" smtClean="0"/>
              <a:t>Il se limite à la rémunération du médiateur</a:t>
            </a:r>
          </a:p>
          <a:p>
            <a:pPr algn="just"/>
            <a:r>
              <a:rPr lang="fr-FR" b="1" dirty="0" smtClean="0"/>
              <a:t>Confidentialité</a:t>
            </a:r>
            <a:endParaRPr lang="fr-FR" b="1" dirty="0"/>
          </a:p>
          <a:p>
            <a:pPr marL="400050" lvl="1" indent="0" algn="just">
              <a:spcBef>
                <a:spcPts val="600"/>
              </a:spcBef>
              <a:buNone/>
            </a:pPr>
            <a:r>
              <a:rPr lang="fr-FR" dirty="0" smtClean="0"/>
              <a:t>Les échanges ainsi que le protocole d’accord obtenu restent confidentiels</a:t>
            </a:r>
          </a:p>
          <a:p>
            <a:pPr algn="just"/>
            <a:r>
              <a:rPr lang="fr-FR" b="1" dirty="0" smtClean="0"/>
              <a:t>Liberté de la décision</a:t>
            </a:r>
            <a:endParaRPr lang="fr-FR" b="1" dirty="0"/>
          </a:p>
          <a:p>
            <a:pPr marL="400050" lvl="1" indent="0" algn="just">
              <a:spcBef>
                <a:spcPts val="600"/>
              </a:spcBef>
              <a:buNone/>
            </a:pPr>
            <a:r>
              <a:rPr lang="fr-FR" dirty="0" smtClean="0"/>
              <a:t>L’accord obtenu vient exclusivement des parties = chance qu’il soit respecté</a:t>
            </a:r>
            <a:endParaRPr lang="fr-FR" dirty="0"/>
          </a:p>
          <a:p>
            <a:pPr marL="400050" lvl="1" indent="0" algn="just">
              <a:spcBef>
                <a:spcPts val="600"/>
              </a:spcBef>
              <a:buNone/>
            </a:pPr>
            <a:endParaRPr lang="fr-FR" dirty="0"/>
          </a:p>
          <a:p>
            <a:pPr marL="400050" lvl="1" indent="0" algn="just">
              <a:spcBef>
                <a:spcPts val="600"/>
              </a:spcBef>
              <a:buNone/>
            </a:pPr>
            <a:endParaRPr lang="fr-FR" dirty="0"/>
          </a:p>
          <a:p>
            <a:pPr algn="just"/>
            <a:endParaRPr lang="fr-FR" b="1" dirty="0" smtClean="0"/>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11364140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a:t>
            </a:r>
            <a:endParaRPr lang="fr-FR" sz="2000" dirty="0"/>
          </a:p>
        </p:txBody>
      </p:sp>
      <p:sp>
        <p:nvSpPr>
          <p:cNvPr id="3" name="Espace réservé du contenu 2"/>
          <p:cNvSpPr>
            <a:spLocks noGrp="1"/>
          </p:cNvSpPr>
          <p:nvPr>
            <p:ph idx="1"/>
          </p:nvPr>
        </p:nvSpPr>
        <p:spPr>
          <a:xfrm>
            <a:off x="457200" y="1772816"/>
            <a:ext cx="8280000" cy="4320000"/>
          </a:xfrm>
        </p:spPr>
        <p:txBody>
          <a:bodyPr anchor="t" anchorCtr="0">
            <a:normAutofit/>
          </a:bodyPr>
          <a:lstStyle/>
          <a:p>
            <a:pPr algn="just"/>
            <a:r>
              <a:rPr lang="fr-FR" b="1" dirty="0" smtClean="0"/>
              <a:t>Relations renouées</a:t>
            </a:r>
          </a:p>
          <a:p>
            <a:pPr marL="400050" lvl="1" indent="0" algn="just">
              <a:spcBef>
                <a:spcPts val="600"/>
              </a:spcBef>
              <a:buNone/>
            </a:pPr>
            <a:r>
              <a:rPr lang="fr-FR" dirty="0" smtClean="0"/>
              <a:t>Même si la médiation échoue, les parties ne sont jamais totalement perdantes car elles ont pu se parler en vérité.</a:t>
            </a:r>
          </a:p>
          <a:p>
            <a:pPr marL="400050" lvl="1" indent="0" algn="just">
              <a:spcBef>
                <a:spcPts val="600"/>
              </a:spcBef>
              <a:buNone/>
            </a:pPr>
            <a:r>
              <a:rPr lang="fr-FR" dirty="0" smtClean="0"/>
              <a:t>Si la médiation réussit, elle permet de renouer des relations parfois rompues depuis longtemps </a:t>
            </a:r>
          </a:p>
          <a:p>
            <a:pPr algn="just"/>
            <a:r>
              <a:rPr lang="fr-FR" b="1" dirty="0" smtClean="0"/>
              <a:t>Liberté</a:t>
            </a:r>
            <a:endParaRPr lang="fr-FR" b="1" dirty="0"/>
          </a:p>
          <a:p>
            <a:pPr marL="400050" lvl="1" indent="0" algn="just">
              <a:spcBef>
                <a:spcPts val="600"/>
              </a:spcBef>
              <a:buNone/>
            </a:pPr>
            <a:r>
              <a:rPr lang="fr-FR" dirty="0" smtClean="0"/>
              <a:t>Chacune des parties, ainsi que le médiateur entrent librement en médiation. </a:t>
            </a:r>
          </a:p>
          <a:p>
            <a:pPr marL="400050" lvl="1" indent="0" algn="just">
              <a:spcBef>
                <a:spcPts val="600"/>
              </a:spcBef>
              <a:buNone/>
            </a:pPr>
            <a:r>
              <a:rPr lang="fr-FR" dirty="0" smtClean="0"/>
              <a:t>Chacun peut se retirer à tout moment de la médiation</a:t>
            </a:r>
            <a:endParaRPr lang="fr-FR" dirty="0"/>
          </a:p>
          <a:p>
            <a:pPr marL="400050" lvl="1" indent="0" algn="just">
              <a:spcBef>
                <a:spcPts val="600"/>
              </a:spcBef>
              <a:buNone/>
            </a:pPr>
            <a:endParaRPr lang="fr-FR" dirty="0"/>
          </a:p>
          <a:p>
            <a:pPr algn="just"/>
            <a:endParaRPr lang="fr-FR" b="1" dirty="0" smtClean="0"/>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24143162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endParaRPr lang="fr-FR" sz="2000" dirty="0"/>
          </a:p>
        </p:txBody>
      </p:sp>
      <p:sp>
        <p:nvSpPr>
          <p:cNvPr id="3" name="Espace réservé du contenu 2"/>
          <p:cNvSpPr>
            <a:spLocks noGrp="1"/>
          </p:cNvSpPr>
          <p:nvPr>
            <p:ph idx="1"/>
          </p:nvPr>
        </p:nvSpPr>
        <p:spPr>
          <a:xfrm>
            <a:off x="457200" y="1772816"/>
            <a:ext cx="8280000" cy="4320000"/>
          </a:xfrm>
        </p:spPr>
        <p:txBody>
          <a:bodyPr anchor="t" anchorCtr="0">
            <a:normAutofit/>
          </a:bodyPr>
          <a:lstStyle/>
          <a:p>
            <a:pPr algn="just"/>
            <a:r>
              <a:rPr lang="fr-FR" b="1" dirty="0" smtClean="0"/>
              <a:t>Médiation conventionnelle</a:t>
            </a:r>
          </a:p>
          <a:p>
            <a:pPr marL="400050" lvl="1" indent="0" algn="just">
              <a:spcBef>
                <a:spcPts val="600"/>
              </a:spcBef>
              <a:buNone/>
            </a:pPr>
            <a:r>
              <a:rPr lang="fr-FR" dirty="0" smtClean="0"/>
              <a:t>Elle s’effectue en dehors de toute procédure juridictionnelle et est organisée à l’initiative des parties.</a:t>
            </a:r>
          </a:p>
          <a:p>
            <a:pPr marL="400050" lvl="1" indent="0" algn="just">
              <a:spcBef>
                <a:spcPts val="600"/>
              </a:spcBef>
              <a:buNone/>
            </a:pPr>
            <a:endParaRPr lang="fr-FR" dirty="0" smtClean="0"/>
          </a:p>
          <a:p>
            <a:pPr marL="400050" lvl="1" indent="0" algn="just">
              <a:spcBef>
                <a:spcPts val="600"/>
              </a:spcBef>
              <a:buNone/>
            </a:pPr>
            <a:r>
              <a:rPr lang="fr-FR" b="1" dirty="0" smtClean="0"/>
              <a:t>Choix du médiateur:</a:t>
            </a:r>
          </a:p>
          <a:p>
            <a:pPr marL="685800" lvl="1" algn="just">
              <a:spcBef>
                <a:spcPts val="600"/>
              </a:spcBef>
            </a:pPr>
            <a:r>
              <a:rPr lang="fr-FR" dirty="0" smtClean="0"/>
              <a:t>Les parties s’entendent et désignent elles-mêmes le médiateur chargé de les aider à régler leur conflit</a:t>
            </a:r>
          </a:p>
          <a:p>
            <a:pPr marL="685800" lvl="1" algn="just">
              <a:spcBef>
                <a:spcPts val="600"/>
              </a:spcBef>
            </a:pPr>
            <a:endParaRPr lang="fr-FR" dirty="0" smtClean="0"/>
          </a:p>
          <a:p>
            <a:pPr marL="685800" lvl="1" algn="just">
              <a:spcBef>
                <a:spcPts val="600"/>
              </a:spcBef>
            </a:pPr>
            <a:r>
              <a:rPr lang="fr-FR" dirty="0" smtClean="0"/>
              <a:t>Les parties demandent au juge de désigner le médiateur et de fixer le montant de </a:t>
            </a:r>
            <a:r>
              <a:rPr lang="fr-FR" dirty="0"/>
              <a:t>s</a:t>
            </a:r>
            <a:r>
              <a:rPr lang="fr-FR" dirty="0" smtClean="0"/>
              <a:t>a rémunération</a:t>
            </a:r>
          </a:p>
          <a:p>
            <a:pPr marL="400050" lvl="1" indent="0" algn="just">
              <a:spcBef>
                <a:spcPts val="600"/>
              </a:spcBef>
              <a:buNone/>
            </a:pPr>
            <a:endParaRPr lang="fr-FR" dirty="0"/>
          </a:p>
          <a:p>
            <a:pPr marL="400050" lvl="1" indent="0" algn="just">
              <a:spcBef>
                <a:spcPts val="600"/>
              </a:spcBef>
              <a:buNone/>
            </a:pPr>
            <a:endParaRPr lang="fr-FR" dirty="0"/>
          </a:p>
          <a:p>
            <a:pPr algn="just"/>
            <a:endParaRPr lang="fr-FR" b="1" dirty="0" smtClean="0"/>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309294569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endParaRPr lang="fr-FR" sz="2000" dirty="0"/>
          </a:p>
        </p:txBody>
      </p:sp>
      <p:sp>
        <p:nvSpPr>
          <p:cNvPr id="3" name="Espace réservé du contenu 2"/>
          <p:cNvSpPr>
            <a:spLocks noGrp="1"/>
          </p:cNvSpPr>
          <p:nvPr>
            <p:ph idx="1"/>
          </p:nvPr>
        </p:nvSpPr>
        <p:spPr>
          <a:xfrm>
            <a:off x="457200" y="1772816"/>
            <a:ext cx="8280000" cy="4320000"/>
          </a:xfrm>
        </p:spPr>
        <p:txBody>
          <a:bodyPr anchor="t" anchorCtr="0">
            <a:normAutofit/>
          </a:bodyPr>
          <a:lstStyle/>
          <a:p>
            <a:pPr algn="just"/>
            <a:r>
              <a:rPr lang="fr-FR" b="1" dirty="0" smtClean="0"/>
              <a:t>Médiation judiciaire</a:t>
            </a:r>
          </a:p>
          <a:p>
            <a:pPr marL="400050" lvl="1" indent="0" algn="just">
              <a:spcBef>
                <a:spcPts val="600"/>
              </a:spcBef>
              <a:buNone/>
            </a:pPr>
            <a:r>
              <a:rPr lang="fr-FR" dirty="0" smtClean="0"/>
              <a:t>Lorsqu’un tribunal est saisi d’un litige, le juge peut, après avoir obtenu l’accord des parties, ordonner une médiation pour tenter de parvenir à un accord entre celles-ci</a:t>
            </a:r>
          </a:p>
          <a:p>
            <a:pPr marL="400050" lvl="1" indent="0" algn="just">
              <a:spcBef>
                <a:spcPts val="600"/>
              </a:spcBef>
              <a:buNone/>
            </a:pPr>
            <a:endParaRPr lang="fr-FR" dirty="0" smtClean="0"/>
          </a:p>
          <a:p>
            <a:pPr marL="400050" lvl="1" indent="0" algn="just">
              <a:spcBef>
                <a:spcPts val="600"/>
              </a:spcBef>
              <a:buNone/>
            </a:pPr>
            <a:r>
              <a:rPr lang="fr-FR" b="1" dirty="0" smtClean="0"/>
              <a:t>Choix du médiateur:</a:t>
            </a:r>
          </a:p>
          <a:p>
            <a:pPr marL="685800" lvl="1" algn="just">
              <a:spcBef>
                <a:spcPts val="600"/>
              </a:spcBef>
            </a:pPr>
            <a:r>
              <a:rPr lang="fr-FR" dirty="0" smtClean="0"/>
              <a:t>Le juge désigne le médiateur et fixe le montant de </a:t>
            </a:r>
            <a:r>
              <a:rPr lang="fr-FR" dirty="0"/>
              <a:t>s</a:t>
            </a:r>
            <a:r>
              <a:rPr lang="fr-FR" dirty="0" smtClean="0"/>
              <a:t>a rémunération</a:t>
            </a:r>
          </a:p>
          <a:p>
            <a:pPr marL="685800" lvl="1" algn="just">
              <a:spcBef>
                <a:spcPts val="600"/>
              </a:spcBef>
            </a:pPr>
            <a:r>
              <a:rPr lang="fr-FR" dirty="0" smtClean="0"/>
              <a:t>Le médiateur informe le juge de ce que les parties sont, ou non, parvenues à un accord</a:t>
            </a:r>
          </a:p>
          <a:p>
            <a:pPr marL="685800" lvl="1" algn="just">
              <a:spcBef>
                <a:spcPts val="600"/>
              </a:spcBef>
            </a:pPr>
            <a:r>
              <a:rPr lang="fr-FR" dirty="0" smtClean="0"/>
              <a:t>En aucun cas, la médiation ne dessaisit le juge qui peut prendre, à tout moment, les mesures d’instruction qui lui paraissent nécessaires.</a:t>
            </a:r>
          </a:p>
          <a:p>
            <a:pPr marL="400050" lvl="1" indent="0" algn="just">
              <a:spcBef>
                <a:spcPts val="600"/>
              </a:spcBef>
              <a:buNone/>
            </a:pPr>
            <a:endParaRPr lang="fr-FR" dirty="0"/>
          </a:p>
          <a:p>
            <a:pPr marL="400050" lvl="1" indent="0" algn="just">
              <a:spcBef>
                <a:spcPts val="600"/>
              </a:spcBef>
              <a:buNone/>
            </a:pPr>
            <a:endParaRPr lang="fr-FR" dirty="0"/>
          </a:p>
          <a:p>
            <a:pPr algn="just"/>
            <a:endParaRPr lang="fr-FR" b="1" dirty="0" smtClean="0"/>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21354332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endParaRPr lang="fr-FR" sz="2000" dirty="0"/>
          </a:p>
        </p:txBody>
      </p:sp>
      <p:sp>
        <p:nvSpPr>
          <p:cNvPr id="3" name="Espace réservé du contenu 2"/>
          <p:cNvSpPr>
            <a:spLocks noGrp="1"/>
          </p:cNvSpPr>
          <p:nvPr>
            <p:ph idx="1"/>
          </p:nvPr>
        </p:nvSpPr>
        <p:spPr>
          <a:xfrm>
            <a:off x="457200" y="1772816"/>
            <a:ext cx="8280000" cy="4320000"/>
          </a:xfrm>
        </p:spPr>
        <p:txBody>
          <a:bodyPr anchor="t" anchorCtr="0">
            <a:normAutofit/>
          </a:bodyPr>
          <a:lstStyle/>
          <a:p>
            <a:pPr algn="just"/>
            <a:r>
              <a:rPr lang="fr-FR" b="1" dirty="0" smtClean="0"/>
              <a:t>Médiation préalable obligatoire</a:t>
            </a:r>
          </a:p>
          <a:p>
            <a:pPr marL="400050" lvl="1" indent="0" algn="just">
              <a:spcBef>
                <a:spcPts val="600"/>
              </a:spcBef>
              <a:buNone/>
            </a:pPr>
            <a:r>
              <a:rPr lang="fr-FR" dirty="0" smtClean="0"/>
              <a:t>A titre expérimental, pour les collectivités locales et leurs établissements publics qui accepteront d’entrer dans l’expérimentation, les recours contentieux de leurs agents contre un certain nombre de décisions administratives les concernant devront, à peine d’irrecevabilité, être précédés d’une médiation.</a:t>
            </a:r>
          </a:p>
          <a:p>
            <a:pPr marL="400050" lvl="1" indent="0" algn="just">
              <a:spcBef>
                <a:spcPts val="600"/>
              </a:spcBef>
              <a:buNone/>
            </a:pPr>
            <a:endParaRPr lang="fr-FR" dirty="0" smtClean="0"/>
          </a:p>
          <a:p>
            <a:pPr marL="400050" lvl="1" indent="0" algn="just">
              <a:spcBef>
                <a:spcPts val="600"/>
              </a:spcBef>
              <a:buNone/>
            </a:pPr>
            <a:r>
              <a:rPr lang="fr-FR" b="1" dirty="0" smtClean="0"/>
              <a:t>Choix du médiateur:</a:t>
            </a:r>
          </a:p>
          <a:p>
            <a:pPr marL="685800" lvl="1" algn="just">
              <a:spcBef>
                <a:spcPts val="600"/>
              </a:spcBef>
            </a:pPr>
            <a:r>
              <a:rPr lang="fr-FR" dirty="0" smtClean="0"/>
              <a:t>Le médiateur sera le Centre de gestion territorialement compétent.</a:t>
            </a:r>
          </a:p>
          <a:p>
            <a:pPr marL="685800" lvl="1" algn="just">
              <a:spcBef>
                <a:spcPts val="600"/>
              </a:spcBef>
            </a:pPr>
            <a:r>
              <a:rPr lang="fr-FR" dirty="0" smtClean="0"/>
              <a:t>La médiation doit alors représenter un caractère gratuit pour les parties</a:t>
            </a:r>
          </a:p>
          <a:p>
            <a:pPr marL="400050" lvl="1" indent="0" algn="just">
              <a:spcBef>
                <a:spcPts val="600"/>
              </a:spcBef>
              <a:buNone/>
            </a:pPr>
            <a:endParaRPr lang="fr-FR" dirty="0"/>
          </a:p>
          <a:p>
            <a:pPr marL="400050" lvl="1" indent="0" algn="just">
              <a:spcBef>
                <a:spcPts val="600"/>
              </a:spcBef>
              <a:buNone/>
            </a:pPr>
            <a:endParaRPr lang="fr-FR" dirty="0"/>
          </a:p>
          <a:p>
            <a:pPr algn="just"/>
            <a:endParaRPr lang="fr-FR" b="1" dirty="0" smtClean="0"/>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15986384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endParaRPr lang="fr-FR" sz="2000" dirty="0"/>
          </a:p>
        </p:txBody>
      </p:sp>
      <p:sp>
        <p:nvSpPr>
          <p:cNvPr id="3" name="Espace réservé du contenu 2"/>
          <p:cNvSpPr>
            <a:spLocks noGrp="1"/>
          </p:cNvSpPr>
          <p:nvPr>
            <p:ph idx="1"/>
          </p:nvPr>
        </p:nvSpPr>
        <p:spPr>
          <a:xfrm>
            <a:off x="457200" y="1772816"/>
            <a:ext cx="8579296" cy="4320000"/>
          </a:xfrm>
        </p:spPr>
        <p:txBody>
          <a:bodyPr anchor="t" anchorCtr="0">
            <a:normAutofit/>
          </a:bodyPr>
          <a:lstStyle/>
          <a:p>
            <a:pPr algn="just"/>
            <a:r>
              <a:rPr lang="fr-FR" b="1" dirty="0" smtClean="0"/>
              <a:t>Médiation préalable obligatoire (MPO)</a:t>
            </a:r>
          </a:p>
          <a:p>
            <a:pPr marL="400050" lvl="1" indent="0" algn="just">
              <a:spcBef>
                <a:spcPts val="600"/>
              </a:spcBef>
              <a:buNone/>
            </a:pPr>
            <a:r>
              <a:rPr lang="fr-FR" dirty="0" smtClean="0"/>
              <a:t>Liste des recours contentieux nécessitant une médiation préalable obligatoire:</a:t>
            </a:r>
          </a:p>
          <a:p>
            <a:pPr lvl="1" indent="-342900">
              <a:buFont typeface="+mj-lt"/>
              <a:buAutoNum type="arabicPeriod"/>
            </a:pPr>
            <a:r>
              <a:rPr lang="fr-FR" dirty="0" smtClean="0"/>
              <a:t>Décisions individuelles défavorables relatives à un élément de rémunération</a:t>
            </a:r>
          </a:p>
          <a:p>
            <a:pPr lvl="1" indent="-342900">
              <a:buFont typeface="+mj-lt"/>
              <a:buAutoNum type="arabicPeriod"/>
            </a:pPr>
            <a:r>
              <a:rPr lang="fr-FR" dirty="0"/>
              <a:t>Refus de détachement, de placement en disponibilité ou de congés non rémunérés prévus pour les agents </a:t>
            </a:r>
            <a:r>
              <a:rPr lang="fr-FR" dirty="0" smtClean="0"/>
              <a:t>contractuels</a:t>
            </a:r>
          </a:p>
          <a:p>
            <a:pPr lvl="1" indent="-342900">
              <a:buFont typeface="+mj-lt"/>
              <a:buAutoNum type="arabicPeriod"/>
            </a:pPr>
            <a:r>
              <a:rPr lang="fr-FR" dirty="0" smtClean="0"/>
              <a:t>Décisions individuelles défavorables</a:t>
            </a:r>
            <a:r>
              <a:rPr lang="fr-FR" b="1" dirty="0"/>
              <a:t> </a:t>
            </a:r>
            <a:r>
              <a:rPr lang="fr-FR" dirty="0" smtClean="0"/>
              <a:t>relative à la réintégration à l’issue d’un détachement, d’un placement en disponibilité ou d’un congé parental</a:t>
            </a:r>
          </a:p>
          <a:p>
            <a:pPr lvl="1" indent="-342900">
              <a:buFont typeface="+mj-lt"/>
              <a:buAutoNum type="arabicPeriod"/>
            </a:pPr>
            <a:r>
              <a:rPr lang="fr-FR" dirty="0"/>
              <a:t>Décisions </a:t>
            </a:r>
            <a:r>
              <a:rPr lang="fr-FR" dirty="0" smtClean="0"/>
              <a:t>individuelles défavorables relatives au classement de l’agent à l’issue d’un avancement de grade ou d’une promotion interne</a:t>
            </a:r>
            <a:endParaRPr lang="fr-FR" dirty="0"/>
          </a:p>
          <a:p>
            <a:pPr lvl="1" indent="-342900">
              <a:spcBef>
                <a:spcPts val="600"/>
              </a:spcBef>
              <a:buFont typeface="+mj-lt"/>
              <a:buAutoNum type="arabicPeriod"/>
            </a:pPr>
            <a:endParaRPr lang="fr-FR" dirty="0"/>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5271901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endParaRPr lang="fr-FR" sz="2000" dirty="0"/>
          </a:p>
        </p:txBody>
      </p:sp>
      <p:sp>
        <p:nvSpPr>
          <p:cNvPr id="3" name="Espace réservé du contenu 2"/>
          <p:cNvSpPr>
            <a:spLocks noGrp="1"/>
          </p:cNvSpPr>
          <p:nvPr>
            <p:ph idx="1"/>
          </p:nvPr>
        </p:nvSpPr>
        <p:spPr>
          <a:xfrm>
            <a:off x="457200" y="1772816"/>
            <a:ext cx="8579296" cy="4320000"/>
          </a:xfrm>
        </p:spPr>
        <p:txBody>
          <a:bodyPr anchor="t" anchorCtr="0">
            <a:normAutofit/>
          </a:bodyPr>
          <a:lstStyle/>
          <a:p>
            <a:pPr algn="just"/>
            <a:r>
              <a:rPr lang="fr-FR" b="1" dirty="0" smtClean="0"/>
              <a:t>Médiation préalable obligatoire (MPO)</a:t>
            </a:r>
          </a:p>
          <a:p>
            <a:pPr marL="400050" lvl="1" indent="0" algn="just">
              <a:spcBef>
                <a:spcPts val="600"/>
              </a:spcBef>
              <a:buNone/>
            </a:pPr>
            <a:r>
              <a:rPr lang="fr-FR" dirty="0" smtClean="0"/>
              <a:t>Liste des recours contentieux nécessitant une médiation préalable obligatoire:</a:t>
            </a:r>
          </a:p>
          <a:p>
            <a:pPr lvl="1" indent="-342900">
              <a:buFont typeface="+mj-lt"/>
              <a:buAutoNum type="arabicPeriod" startAt="5"/>
            </a:pPr>
            <a:r>
              <a:rPr lang="fr-FR" dirty="0" smtClean="0"/>
              <a:t>Décisions individuelles défavorables relative à la formation professionnelle tout au long de la vie</a:t>
            </a:r>
          </a:p>
          <a:p>
            <a:pPr lvl="1" indent="-342900">
              <a:buFont typeface="+mj-lt"/>
              <a:buAutoNum type="arabicPeriod" startAt="5"/>
            </a:pPr>
            <a:r>
              <a:rPr lang="fr-FR" dirty="0"/>
              <a:t>Décisions </a:t>
            </a:r>
            <a:r>
              <a:rPr lang="fr-FR" dirty="0" smtClean="0"/>
              <a:t>individuelles défavorables relatives </a:t>
            </a:r>
            <a:r>
              <a:rPr lang="fr-FR" dirty="0"/>
              <a:t>aux mesures appropriées prises par les employeurs publics à l'égard des travailleurs </a:t>
            </a:r>
            <a:r>
              <a:rPr lang="fr-FR" dirty="0" smtClean="0"/>
              <a:t>handicapés</a:t>
            </a:r>
          </a:p>
          <a:p>
            <a:pPr lvl="1" indent="-342900">
              <a:buFont typeface="+mj-lt"/>
              <a:buAutoNum type="arabicPeriod" startAt="5"/>
            </a:pPr>
            <a:r>
              <a:rPr lang="fr-FR" dirty="0"/>
              <a:t>Décisions administratives individuelles défavorables concernant l'aménagement des conditions de travail des fonctionnaires qui ne sont plus en mesure d'exercer leurs fonctions</a:t>
            </a:r>
          </a:p>
          <a:p>
            <a:pPr lvl="1" indent="-342900">
              <a:spcBef>
                <a:spcPts val="600"/>
              </a:spcBef>
              <a:buFont typeface="+mj-lt"/>
              <a:buAutoNum type="arabicPeriod" startAt="5"/>
            </a:pPr>
            <a:endParaRPr lang="fr-FR" dirty="0"/>
          </a:p>
          <a:p>
            <a:pPr lvl="1" indent="-342900">
              <a:spcBef>
                <a:spcPts val="600"/>
              </a:spcBef>
              <a:buFont typeface="+mj-lt"/>
              <a:buAutoNum type="arabicPeriod" startAt="5"/>
            </a:pPr>
            <a:endParaRPr lang="fr-FR" dirty="0"/>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228319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endParaRPr lang="fr-FR" sz="2000" dirty="0"/>
          </a:p>
        </p:txBody>
      </p:sp>
      <p:sp>
        <p:nvSpPr>
          <p:cNvPr id="3" name="Espace réservé du contenu 2"/>
          <p:cNvSpPr>
            <a:spLocks noGrp="1"/>
          </p:cNvSpPr>
          <p:nvPr>
            <p:ph idx="1"/>
          </p:nvPr>
        </p:nvSpPr>
        <p:spPr>
          <a:xfrm>
            <a:off x="457200" y="1772816"/>
            <a:ext cx="8460000" cy="4320000"/>
          </a:xfrm>
        </p:spPr>
        <p:txBody>
          <a:bodyPr anchor="t" anchorCtr="0">
            <a:normAutofit/>
          </a:bodyPr>
          <a:lstStyle/>
          <a:p>
            <a:pPr algn="just"/>
            <a:r>
              <a:rPr lang="fr-FR" b="1" dirty="0" smtClean="0"/>
              <a:t>Médiation préalable obligatoire (MPO)</a:t>
            </a:r>
          </a:p>
          <a:p>
            <a:pPr marL="400050" lvl="1" indent="0" algn="just">
              <a:spcBef>
                <a:spcPts val="600"/>
              </a:spcBef>
              <a:buNone/>
            </a:pPr>
            <a:r>
              <a:rPr lang="fr-FR" dirty="0" smtClean="0"/>
              <a:t>Pour entrer dans l’expérimentation, il faut:</a:t>
            </a:r>
          </a:p>
          <a:p>
            <a:pPr marL="400050" lvl="1" indent="0" algn="just">
              <a:spcBef>
                <a:spcPts val="600"/>
              </a:spcBef>
              <a:buNone/>
            </a:pPr>
            <a:endParaRPr lang="fr-FR" dirty="0" smtClean="0"/>
          </a:p>
          <a:p>
            <a:pPr lvl="1" indent="-342900">
              <a:spcBef>
                <a:spcPts val="600"/>
              </a:spcBef>
              <a:buFont typeface="Wingdings" pitchFamily="2" charset="2"/>
              <a:buChar char="§"/>
            </a:pPr>
            <a:r>
              <a:rPr lang="fr-FR" dirty="0" smtClean="0"/>
              <a:t>Délibérer avant le 1</a:t>
            </a:r>
            <a:r>
              <a:rPr lang="fr-FR" baseline="30000" dirty="0" smtClean="0"/>
              <a:t>er</a:t>
            </a:r>
            <a:r>
              <a:rPr lang="fr-FR" dirty="0" smtClean="0"/>
              <a:t> septembre 2018</a:t>
            </a:r>
          </a:p>
          <a:p>
            <a:pPr lvl="1" indent="-342900">
              <a:spcBef>
                <a:spcPts val="600"/>
              </a:spcBef>
              <a:buFont typeface="Wingdings" pitchFamily="2" charset="2"/>
              <a:buChar char="§"/>
            </a:pPr>
            <a:endParaRPr lang="fr-FR" dirty="0" smtClean="0"/>
          </a:p>
          <a:p>
            <a:pPr lvl="1" indent="-342900">
              <a:spcBef>
                <a:spcPts val="600"/>
              </a:spcBef>
              <a:buFont typeface="Wingdings" pitchFamily="2" charset="2"/>
              <a:buChar char="§"/>
            </a:pPr>
            <a:r>
              <a:rPr lang="fr-FR" dirty="0"/>
              <a:t>P</a:t>
            </a:r>
            <a:r>
              <a:rPr lang="fr-FR" dirty="0" smtClean="0"/>
              <a:t>asser </a:t>
            </a:r>
            <a:r>
              <a:rPr lang="fr-FR" dirty="0"/>
              <a:t>une convention avec le </a:t>
            </a:r>
            <a:r>
              <a:rPr lang="fr-FR" dirty="0" smtClean="0"/>
              <a:t>CDG avant le 1</a:t>
            </a:r>
            <a:r>
              <a:rPr lang="fr-FR" baseline="30000" dirty="0" smtClean="0"/>
              <a:t>er</a:t>
            </a:r>
            <a:r>
              <a:rPr lang="fr-FR" dirty="0" smtClean="0"/>
              <a:t> septembre 2018</a:t>
            </a:r>
          </a:p>
          <a:p>
            <a:pPr lvl="1" indent="-342900">
              <a:spcBef>
                <a:spcPts val="600"/>
              </a:spcBef>
              <a:buFont typeface="Wingdings" pitchFamily="2" charset="2"/>
              <a:buChar char="§"/>
            </a:pPr>
            <a:endParaRPr lang="fr-FR" dirty="0" smtClean="0"/>
          </a:p>
          <a:p>
            <a:pPr lvl="1" indent="-342900">
              <a:spcBef>
                <a:spcPts val="600"/>
              </a:spcBef>
              <a:buFont typeface="Wingdings" pitchFamily="2" charset="2"/>
              <a:buChar char="§"/>
            </a:pPr>
            <a:r>
              <a:rPr lang="fr-FR" dirty="0" smtClean="0"/>
              <a:t>Informer les agents, dans les voies de recours des arrêtés ou des décisions entrant dans le cadre de l’expérimentation, de l’obligation </a:t>
            </a:r>
            <a:br>
              <a:rPr lang="fr-FR" dirty="0" smtClean="0"/>
            </a:br>
            <a:r>
              <a:rPr lang="fr-FR" dirty="0" smtClean="0"/>
              <a:t>de saisir le CDG 43 pour une médiation avant tout recours contentieux </a:t>
            </a:r>
            <a:endParaRPr lang="fr-FR" dirty="0"/>
          </a:p>
          <a:p>
            <a:pPr lvl="1" indent="-342900">
              <a:spcBef>
                <a:spcPts val="600"/>
              </a:spcBef>
              <a:buFont typeface="+mj-lt"/>
              <a:buAutoNum type="arabicPeriod"/>
            </a:pPr>
            <a:endParaRPr lang="fr-FR" dirty="0"/>
          </a:p>
          <a:p>
            <a:pPr lvl="1" indent="-342900">
              <a:spcBef>
                <a:spcPts val="600"/>
              </a:spcBef>
              <a:buFont typeface="+mj-lt"/>
              <a:buAutoNum type="arabicPeriod"/>
            </a:pPr>
            <a:endParaRPr lang="fr-FR" dirty="0"/>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38955843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endParaRPr lang="fr-FR" sz="2000" dirty="0"/>
          </a:p>
        </p:txBody>
      </p:sp>
      <p:sp>
        <p:nvSpPr>
          <p:cNvPr id="3" name="Espace réservé du contenu 2"/>
          <p:cNvSpPr>
            <a:spLocks noGrp="1"/>
          </p:cNvSpPr>
          <p:nvPr>
            <p:ph idx="1"/>
          </p:nvPr>
        </p:nvSpPr>
        <p:spPr>
          <a:xfrm>
            <a:off x="457200" y="1772816"/>
            <a:ext cx="8579296" cy="576064"/>
          </a:xfrm>
        </p:spPr>
        <p:txBody>
          <a:bodyPr anchor="t" anchorCtr="0">
            <a:normAutofit/>
          </a:bodyPr>
          <a:lstStyle/>
          <a:p>
            <a:pPr algn="just"/>
            <a:r>
              <a:rPr lang="fr-FR" b="1" dirty="0" smtClean="0"/>
              <a:t>Circuits de mesures pour mettre en œuvre une MPO</a:t>
            </a:r>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
        <p:nvSpPr>
          <p:cNvPr id="7" name="Espace réservé du contenu 2"/>
          <p:cNvSpPr txBox="1">
            <a:spLocks/>
          </p:cNvSpPr>
          <p:nvPr/>
        </p:nvSpPr>
        <p:spPr>
          <a:xfrm>
            <a:off x="725327" y="2348880"/>
            <a:ext cx="8075240" cy="360040"/>
          </a:xfrm>
          <a:prstGeom prst="rect">
            <a:avLst/>
          </a:prstGeom>
          <a:solidFill>
            <a:schemeClr val="bg1"/>
          </a:solidFill>
          <a:ln>
            <a:solidFill>
              <a:srgbClr val="C00000"/>
            </a:solidFill>
          </a:ln>
        </p:spPr>
        <p:txBody>
          <a:bodyPr vert="horz" lIns="91440" tIns="46800" rIns="91440" bIns="45720" rtlCol="0" anchor="t" anchorCtr="0">
            <a:normAutofit lnSpcReduction="10000"/>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Bef>
                <a:spcPts val="600"/>
              </a:spcBef>
              <a:buFont typeface="Arial" panose="020B0604020202020204" pitchFamily="34" charset="0"/>
              <a:buNone/>
            </a:pPr>
            <a:r>
              <a:rPr lang="fr-FR" dirty="0" smtClean="0"/>
              <a:t>Décision individuelle </a:t>
            </a:r>
            <a:r>
              <a:rPr lang="fr-FR" b="1" dirty="0" smtClean="0"/>
              <a:t>explicite</a:t>
            </a:r>
            <a:r>
              <a:rPr lang="fr-FR" dirty="0" smtClean="0"/>
              <a:t> défavorable prévue par l’expérimentation</a:t>
            </a:r>
          </a:p>
        </p:txBody>
      </p:sp>
      <p:sp>
        <p:nvSpPr>
          <p:cNvPr id="9" name="Espace réservé du contenu 2"/>
          <p:cNvSpPr txBox="1">
            <a:spLocks/>
          </p:cNvSpPr>
          <p:nvPr/>
        </p:nvSpPr>
        <p:spPr>
          <a:xfrm>
            <a:off x="473299" y="4437170"/>
            <a:ext cx="8579296" cy="396000"/>
          </a:xfrm>
          <a:prstGeom prst="rect">
            <a:avLst/>
          </a:prstGeom>
          <a:solidFill>
            <a:schemeClr val="bg1"/>
          </a:solidFill>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Bef>
                <a:spcPts val="600"/>
              </a:spcBef>
              <a:buFont typeface="Arial" panose="020B0604020202020204" pitchFamily="34" charset="0"/>
              <a:buNone/>
            </a:pPr>
            <a:r>
              <a:rPr lang="fr-FR" sz="1600" dirty="0" smtClean="0">
                <a:solidFill>
                  <a:srgbClr val="FF0000"/>
                </a:solidFill>
              </a:rPr>
              <a:t>Pendant la médiation, le délai de recours contentieux est interrompu</a:t>
            </a:r>
          </a:p>
          <a:p>
            <a:pPr marL="400050" lvl="1" indent="0" algn="just">
              <a:spcBef>
                <a:spcPts val="600"/>
              </a:spcBef>
              <a:buFont typeface="Arial" panose="020B0604020202020204" pitchFamily="34" charset="0"/>
              <a:buNone/>
            </a:pPr>
            <a:endParaRPr lang="fr-FR" dirty="0" smtClean="0"/>
          </a:p>
          <a:p>
            <a:pPr marL="400050" lvl="1" indent="0">
              <a:spcBef>
                <a:spcPts val="600"/>
              </a:spcBef>
              <a:buNone/>
            </a:pPr>
            <a:endParaRPr lang="fr-FR" dirty="0"/>
          </a:p>
        </p:txBody>
      </p:sp>
      <p:grpSp>
        <p:nvGrpSpPr>
          <p:cNvPr id="13" name="Groupe 12"/>
          <p:cNvGrpSpPr/>
          <p:nvPr/>
        </p:nvGrpSpPr>
        <p:grpSpPr>
          <a:xfrm>
            <a:off x="1089175" y="2852936"/>
            <a:ext cx="7347545" cy="1530172"/>
            <a:chOff x="1089175" y="2852936"/>
            <a:chExt cx="7347545" cy="1530172"/>
          </a:xfrm>
        </p:grpSpPr>
        <p:sp>
          <p:nvSpPr>
            <p:cNvPr id="8" name="Espace réservé du contenu 2"/>
            <p:cNvSpPr txBox="1">
              <a:spLocks/>
            </p:cNvSpPr>
            <p:nvPr/>
          </p:nvSpPr>
          <p:spPr>
            <a:xfrm>
              <a:off x="1089175" y="3663108"/>
              <a:ext cx="7347545" cy="720000"/>
            </a:xfrm>
            <a:prstGeom prst="rect">
              <a:avLst/>
            </a:prstGeom>
            <a:solidFill>
              <a:schemeClr val="bg1"/>
            </a:solidFill>
            <a:ln>
              <a:solidFill>
                <a:srgbClr val="C00000"/>
              </a:solidFill>
            </a:ln>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Bef>
                  <a:spcPts val="600"/>
                </a:spcBef>
                <a:buFont typeface="Arial" panose="020B0604020202020204" pitchFamily="34" charset="0"/>
                <a:buNone/>
              </a:pPr>
              <a:r>
                <a:rPr lang="fr-FR" dirty="0" smtClean="0"/>
                <a:t>Saisine obligatoire du médiateur du CDG 43 dans un délai de 2 mois </a:t>
              </a:r>
              <a:br>
                <a:rPr lang="fr-FR" dirty="0" smtClean="0"/>
              </a:br>
              <a:r>
                <a:rPr lang="fr-FR" dirty="0" smtClean="0"/>
                <a:t>avant d’adresser un recours devant le tribunal administratif</a:t>
              </a:r>
            </a:p>
          </p:txBody>
        </p:sp>
        <p:sp>
          <p:nvSpPr>
            <p:cNvPr id="11" name="Flèche vers le bas 10"/>
            <p:cNvSpPr/>
            <p:nvPr/>
          </p:nvSpPr>
          <p:spPr>
            <a:xfrm>
              <a:off x="4546923" y="2852936"/>
              <a:ext cx="432048" cy="791984"/>
            </a:xfrm>
            <a:prstGeom prst="downArrow">
              <a:avLst>
                <a:gd name="adj1" fmla="val 50000"/>
                <a:gd name="adj2" fmla="val 72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p:cNvGrpSpPr/>
          <p:nvPr/>
        </p:nvGrpSpPr>
        <p:grpSpPr>
          <a:xfrm>
            <a:off x="658947" y="4829747"/>
            <a:ext cx="8208000" cy="1263549"/>
            <a:chOff x="658947" y="4829747"/>
            <a:chExt cx="8208000" cy="1263549"/>
          </a:xfrm>
        </p:grpSpPr>
        <p:sp>
          <p:nvSpPr>
            <p:cNvPr id="10" name="Espace réservé du contenu 2"/>
            <p:cNvSpPr txBox="1">
              <a:spLocks/>
            </p:cNvSpPr>
            <p:nvPr/>
          </p:nvSpPr>
          <p:spPr>
            <a:xfrm>
              <a:off x="658947" y="5337296"/>
              <a:ext cx="8208000" cy="756000"/>
            </a:xfrm>
            <a:prstGeom prst="rect">
              <a:avLst/>
            </a:prstGeom>
            <a:solidFill>
              <a:schemeClr val="bg1"/>
            </a:solidFill>
            <a:ln>
              <a:solidFill>
                <a:srgbClr val="C00000"/>
              </a:solidFill>
            </a:ln>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600"/>
                </a:spcBef>
                <a:buFont typeface="Arial" panose="020B0604020202020204" pitchFamily="34" charset="0"/>
                <a:buNone/>
              </a:pPr>
              <a:r>
                <a:rPr lang="fr-FR" dirty="0" smtClean="0"/>
                <a:t>A l’issue de la médiation, si un accord n’a pas été trouvé, l’agent a un nouveau délai de 2 mois pour effectuer un recours devant le tribunal administratif</a:t>
              </a:r>
            </a:p>
            <a:p>
              <a:pPr marL="400050" lvl="1" indent="0" algn="just">
                <a:spcBef>
                  <a:spcPts val="600"/>
                </a:spcBef>
                <a:buFont typeface="Arial" panose="020B0604020202020204" pitchFamily="34" charset="0"/>
                <a:buNone/>
              </a:pPr>
              <a:endParaRPr lang="fr-FR" dirty="0" smtClean="0"/>
            </a:p>
            <a:p>
              <a:pPr marL="400050" lvl="1" indent="0">
                <a:spcBef>
                  <a:spcPts val="600"/>
                </a:spcBef>
                <a:buNone/>
              </a:pPr>
              <a:endParaRPr lang="fr-FR" dirty="0"/>
            </a:p>
          </p:txBody>
        </p:sp>
        <p:sp>
          <p:nvSpPr>
            <p:cNvPr id="12" name="Flèche vers le bas 11"/>
            <p:cNvSpPr/>
            <p:nvPr/>
          </p:nvSpPr>
          <p:spPr>
            <a:xfrm>
              <a:off x="4546923" y="4829747"/>
              <a:ext cx="432048" cy="504000"/>
            </a:xfrm>
            <a:prstGeom prst="downArrow">
              <a:avLst>
                <a:gd name="adj1" fmla="val 50000"/>
                <a:gd name="adj2" fmla="val 72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591354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999"/>
                                          </p:stCondLst>
                                        </p:cTn>
                                        <p:tgtEl>
                                          <p:spTgt spid="7"/>
                                        </p:tgtEl>
                                        <p:attrNameLst>
                                          <p:attrName>style.visibility</p:attrName>
                                        </p:attrNameLst>
                                      </p:cBhvr>
                                      <p:to>
                                        <p:strVal val="visible"/>
                                      </p:to>
                                    </p:set>
                                  </p:childTnLst>
                                </p:cTn>
                              </p:par>
                            </p:childTnLst>
                          </p:cTn>
                        </p:par>
                        <p:par>
                          <p:cTn id="7" fill="hold">
                            <p:stCondLst>
                              <p:cond delay="1500"/>
                            </p:stCondLst>
                            <p:childTnLst>
                              <p:par>
                                <p:cTn id="8" presetID="2" presetClass="entr" presetSubtype="1" fill="hold" nodeType="afterEffect">
                                  <p:stCondLst>
                                    <p:cond delay="20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2000" fill="hold"/>
                                        <p:tgtEl>
                                          <p:spTgt spid="13"/>
                                        </p:tgtEl>
                                        <p:attrNameLst>
                                          <p:attrName>ppt_x</p:attrName>
                                        </p:attrNameLst>
                                      </p:cBhvr>
                                      <p:tavLst>
                                        <p:tav tm="0">
                                          <p:val>
                                            <p:strVal val="#ppt_x"/>
                                          </p:val>
                                        </p:tav>
                                        <p:tav tm="100000">
                                          <p:val>
                                            <p:strVal val="#ppt_x"/>
                                          </p:val>
                                        </p:tav>
                                      </p:tavLst>
                                    </p:anim>
                                    <p:anim calcmode="lin" valueType="num">
                                      <p:cBhvr additive="base">
                                        <p:cTn id="11" dur="2000" fill="hold"/>
                                        <p:tgtEl>
                                          <p:spTgt spid="13"/>
                                        </p:tgtEl>
                                        <p:attrNameLst>
                                          <p:attrName>ppt_y</p:attrName>
                                        </p:attrNameLst>
                                      </p:cBhvr>
                                      <p:tavLst>
                                        <p:tav tm="0">
                                          <p:val>
                                            <p:strVal val="0-#ppt_h/2"/>
                                          </p:val>
                                        </p:tav>
                                        <p:tav tm="100000">
                                          <p:val>
                                            <p:strVal val="#ppt_y"/>
                                          </p:val>
                                        </p:tav>
                                      </p:tavLst>
                                    </p:anim>
                                  </p:childTnLst>
                                </p:cTn>
                              </p:par>
                            </p:childTnLst>
                          </p:cTn>
                        </p:par>
                        <p:par>
                          <p:cTn id="12" fill="hold">
                            <p:stCondLst>
                              <p:cond delay="5500"/>
                            </p:stCondLst>
                            <p:childTnLst>
                              <p:par>
                                <p:cTn id="13" presetID="2" presetClass="entr" presetSubtype="8"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9500"/>
                            </p:stCondLst>
                            <p:childTnLst>
                              <p:par>
                                <p:cTn id="18" presetID="2" presetClass="entr" presetSubtype="1" fill="hold" nodeType="afterEffect">
                                  <p:stCondLst>
                                    <p:cond delay="20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2000" fill="hold"/>
                                        <p:tgtEl>
                                          <p:spTgt spid="14"/>
                                        </p:tgtEl>
                                        <p:attrNameLst>
                                          <p:attrName>ppt_x</p:attrName>
                                        </p:attrNameLst>
                                      </p:cBhvr>
                                      <p:tavLst>
                                        <p:tav tm="0">
                                          <p:val>
                                            <p:strVal val="#ppt_x"/>
                                          </p:val>
                                        </p:tav>
                                        <p:tav tm="100000">
                                          <p:val>
                                            <p:strVal val="#ppt_x"/>
                                          </p:val>
                                        </p:tav>
                                      </p:tavLst>
                                    </p:anim>
                                    <p:anim calcmode="lin" valueType="num">
                                      <p:cBhvr additive="base">
                                        <p:cTn id="21"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Le Conflit dans le monde du travail</a:t>
            </a:r>
            <a:r>
              <a:rPr lang="fr-FR" dirty="0"/>
              <a:t/>
            </a:r>
            <a:br>
              <a:rPr lang="fr-FR" dirty="0"/>
            </a:br>
            <a:endParaRPr lang="fr-FR" sz="2200" dirty="0"/>
          </a:p>
        </p:txBody>
      </p:sp>
      <p:sp>
        <p:nvSpPr>
          <p:cNvPr id="5" name="Espace réservé du texte 4"/>
          <p:cNvSpPr>
            <a:spLocks noGrp="1"/>
          </p:cNvSpPr>
          <p:nvPr>
            <p:ph type="body" idx="1"/>
          </p:nvPr>
        </p:nvSpPr>
        <p:spPr/>
        <p:txBody>
          <a:bodyPr/>
          <a:lstStyle/>
          <a:p>
            <a:r>
              <a:rPr lang="fr-FR" dirty="0" smtClean="0"/>
              <a:t>Partie 1</a:t>
            </a:r>
            <a:endParaRPr lang="fr-FR" dirty="0"/>
          </a:p>
        </p:txBody>
      </p:sp>
    </p:spTree>
    <p:extLst>
      <p:ext uri="{BB962C8B-B14F-4D97-AF65-F5344CB8AC3E}">
        <p14:creationId xmlns:p14="http://schemas.microsoft.com/office/powerpoint/2010/main" val="38093794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endParaRPr lang="fr-FR" sz="2000" dirty="0"/>
          </a:p>
        </p:txBody>
      </p:sp>
      <p:sp>
        <p:nvSpPr>
          <p:cNvPr id="3" name="Espace réservé du contenu 2"/>
          <p:cNvSpPr>
            <a:spLocks noGrp="1"/>
          </p:cNvSpPr>
          <p:nvPr>
            <p:ph idx="1"/>
          </p:nvPr>
        </p:nvSpPr>
        <p:spPr>
          <a:xfrm>
            <a:off x="457200" y="1772816"/>
            <a:ext cx="8579296" cy="576064"/>
          </a:xfrm>
        </p:spPr>
        <p:txBody>
          <a:bodyPr anchor="t" anchorCtr="0">
            <a:normAutofit/>
          </a:bodyPr>
          <a:lstStyle/>
          <a:p>
            <a:pPr algn="just"/>
            <a:r>
              <a:rPr lang="fr-FR" b="1" dirty="0" smtClean="0"/>
              <a:t>Circuits de mesures pour mettre en œuvre une MPO</a:t>
            </a:r>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
        <p:nvSpPr>
          <p:cNvPr id="7" name="Espace réservé du contenu 2"/>
          <p:cNvSpPr txBox="1">
            <a:spLocks/>
          </p:cNvSpPr>
          <p:nvPr/>
        </p:nvSpPr>
        <p:spPr>
          <a:xfrm>
            <a:off x="725327" y="2348880"/>
            <a:ext cx="8075240" cy="360040"/>
          </a:xfrm>
          <a:prstGeom prst="rect">
            <a:avLst/>
          </a:prstGeom>
          <a:solidFill>
            <a:schemeClr val="bg1"/>
          </a:solidFill>
          <a:ln>
            <a:solidFill>
              <a:srgbClr val="C00000"/>
            </a:solidFill>
          </a:ln>
        </p:spPr>
        <p:txBody>
          <a:bodyPr vert="horz" lIns="91440" tIns="46800" rIns="91440" bIns="45720" rtlCol="0" anchor="t" anchorCtr="0">
            <a:normAutofit lnSpcReduction="10000"/>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Bef>
                <a:spcPts val="600"/>
              </a:spcBef>
              <a:buFont typeface="Arial" panose="020B0604020202020204" pitchFamily="34" charset="0"/>
              <a:buNone/>
            </a:pPr>
            <a:r>
              <a:rPr lang="fr-FR" dirty="0" smtClean="0"/>
              <a:t>Décision individuelle </a:t>
            </a:r>
            <a:r>
              <a:rPr lang="fr-FR" b="1" dirty="0" smtClean="0"/>
              <a:t>implicite</a:t>
            </a:r>
            <a:r>
              <a:rPr lang="fr-FR" dirty="0" smtClean="0"/>
              <a:t> défavorable prévue par l’expérimentation</a:t>
            </a:r>
          </a:p>
        </p:txBody>
      </p:sp>
      <p:sp>
        <p:nvSpPr>
          <p:cNvPr id="9" name="Espace réservé du contenu 2"/>
          <p:cNvSpPr txBox="1">
            <a:spLocks/>
          </p:cNvSpPr>
          <p:nvPr/>
        </p:nvSpPr>
        <p:spPr>
          <a:xfrm>
            <a:off x="473299" y="4689184"/>
            <a:ext cx="8579296" cy="396000"/>
          </a:xfrm>
          <a:prstGeom prst="rect">
            <a:avLst/>
          </a:prstGeom>
          <a:solidFill>
            <a:schemeClr val="bg1"/>
          </a:solidFill>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Bef>
                <a:spcPts val="600"/>
              </a:spcBef>
              <a:buFont typeface="Arial" panose="020B0604020202020204" pitchFamily="34" charset="0"/>
              <a:buNone/>
            </a:pPr>
            <a:r>
              <a:rPr lang="fr-FR" sz="1600" dirty="0" smtClean="0">
                <a:solidFill>
                  <a:srgbClr val="FF0000"/>
                </a:solidFill>
              </a:rPr>
              <a:t>Pendant la médiation, le délai de recours contentieux est interrompu</a:t>
            </a:r>
          </a:p>
          <a:p>
            <a:pPr marL="400050" lvl="1" indent="0" algn="just">
              <a:spcBef>
                <a:spcPts val="600"/>
              </a:spcBef>
              <a:buFont typeface="Arial" panose="020B0604020202020204" pitchFamily="34" charset="0"/>
              <a:buNone/>
            </a:pPr>
            <a:endParaRPr lang="fr-FR" dirty="0" smtClean="0"/>
          </a:p>
          <a:p>
            <a:pPr marL="400050" lvl="1" indent="0">
              <a:spcBef>
                <a:spcPts val="600"/>
              </a:spcBef>
              <a:buNone/>
            </a:pPr>
            <a:endParaRPr lang="fr-FR" dirty="0"/>
          </a:p>
        </p:txBody>
      </p:sp>
      <p:grpSp>
        <p:nvGrpSpPr>
          <p:cNvPr id="13" name="Groupe 12"/>
          <p:cNvGrpSpPr/>
          <p:nvPr/>
        </p:nvGrpSpPr>
        <p:grpSpPr>
          <a:xfrm>
            <a:off x="1089175" y="3573016"/>
            <a:ext cx="7347545" cy="1080120"/>
            <a:chOff x="1089175" y="3302988"/>
            <a:chExt cx="7347545" cy="1080120"/>
          </a:xfrm>
        </p:grpSpPr>
        <p:sp>
          <p:nvSpPr>
            <p:cNvPr id="8" name="Espace réservé du contenu 2"/>
            <p:cNvSpPr txBox="1">
              <a:spLocks/>
            </p:cNvSpPr>
            <p:nvPr/>
          </p:nvSpPr>
          <p:spPr>
            <a:xfrm>
              <a:off x="1089175" y="3663108"/>
              <a:ext cx="7347545" cy="720000"/>
            </a:xfrm>
            <a:prstGeom prst="rect">
              <a:avLst/>
            </a:prstGeom>
            <a:solidFill>
              <a:schemeClr val="bg1"/>
            </a:solidFill>
            <a:ln>
              <a:solidFill>
                <a:srgbClr val="C00000"/>
              </a:solidFill>
            </a:ln>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Bef>
                  <a:spcPts val="600"/>
                </a:spcBef>
                <a:buFont typeface="Arial" panose="020B0604020202020204" pitchFamily="34" charset="0"/>
                <a:buNone/>
              </a:pPr>
              <a:r>
                <a:rPr lang="fr-FR" dirty="0" smtClean="0"/>
                <a:t>Saisine obligatoire du médiateur du CDG 43 dans un délai de 2 mois </a:t>
              </a:r>
              <a:br>
                <a:rPr lang="fr-FR" dirty="0" smtClean="0"/>
              </a:br>
              <a:r>
                <a:rPr lang="fr-FR" dirty="0" smtClean="0"/>
                <a:t>avant d’adresser un recours devant le tribunal administratif</a:t>
              </a:r>
            </a:p>
          </p:txBody>
        </p:sp>
        <p:sp>
          <p:nvSpPr>
            <p:cNvPr id="11" name="Flèche vers le bas 10"/>
            <p:cNvSpPr/>
            <p:nvPr/>
          </p:nvSpPr>
          <p:spPr>
            <a:xfrm>
              <a:off x="4546923" y="3302988"/>
              <a:ext cx="432048" cy="341932"/>
            </a:xfrm>
            <a:prstGeom prst="downArrow">
              <a:avLst>
                <a:gd name="adj1" fmla="val 50000"/>
                <a:gd name="adj2" fmla="val 72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p:cNvGrpSpPr/>
          <p:nvPr/>
        </p:nvGrpSpPr>
        <p:grpSpPr>
          <a:xfrm>
            <a:off x="658947" y="5013176"/>
            <a:ext cx="8208000" cy="1080120"/>
            <a:chOff x="658947" y="5013176"/>
            <a:chExt cx="8208000" cy="1080120"/>
          </a:xfrm>
        </p:grpSpPr>
        <p:sp>
          <p:nvSpPr>
            <p:cNvPr id="10" name="Espace réservé du contenu 2"/>
            <p:cNvSpPr txBox="1">
              <a:spLocks/>
            </p:cNvSpPr>
            <p:nvPr/>
          </p:nvSpPr>
          <p:spPr>
            <a:xfrm>
              <a:off x="658947" y="5337296"/>
              <a:ext cx="8208000" cy="756000"/>
            </a:xfrm>
            <a:prstGeom prst="rect">
              <a:avLst/>
            </a:prstGeom>
            <a:solidFill>
              <a:schemeClr val="bg1"/>
            </a:solidFill>
            <a:ln>
              <a:solidFill>
                <a:srgbClr val="C00000"/>
              </a:solidFill>
            </a:ln>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600"/>
                </a:spcBef>
                <a:buFont typeface="Arial" panose="020B0604020202020204" pitchFamily="34" charset="0"/>
                <a:buNone/>
              </a:pPr>
              <a:r>
                <a:rPr lang="fr-FR" dirty="0" smtClean="0"/>
                <a:t>A l’issue de la médiation, si un accord n’a pas été trouvé, l’agent a un nouveau délai de 2 mois pour effectuer un recours devant le tribunal administratif</a:t>
              </a:r>
            </a:p>
            <a:p>
              <a:pPr marL="400050" lvl="1" indent="0" algn="just">
                <a:spcBef>
                  <a:spcPts val="600"/>
                </a:spcBef>
                <a:buFont typeface="Arial" panose="020B0604020202020204" pitchFamily="34" charset="0"/>
                <a:buNone/>
              </a:pPr>
              <a:endParaRPr lang="fr-FR" dirty="0" smtClean="0"/>
            </a:p>
            <a:p>
              <a:pPr marL="400050" lvl="1" indent="0">
                <a:spcBef>
                  <a:spcPts val="600"/>
                </a:spcBef>
                <a:buNone/>
              </a:pPr>
              <a:endParaRPr lang="fr-FR" dirty="0"/>
            </a:p>
          </p:txBody>
        </p:sp>
        <p:sp>
          <p:nvSpPr>
            <p:cNvPr id="12" name="Flèche vers le bas 11"/>
            <p:cNvSpPr/>
            <p:nvPr/>
          </p:nvSpPr>
          <p:spPr>
            <a:xfrm>
              <a:off x="4546923" y="5013176"/>
              <a:ext cx="432048" cy="324000"/>
            </a:xfrm>
            <a:prstGeom prst="downArrow">
              <a:avLst>
                <a:gd name="adj1" fmla="val 50000"/>
                <a:gd name="adj2" fmla="val 72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Espace réservé du contenu 2"/>
          <p:cNvSpPr txBox="1">
            <a:spLocks/>
          </p:cNvSpPr>
          <p:nvPr/>
        </p:nvSpPr>
        <p:spPr>
          <a:xfrm>
            <a:off x="725327" y="2852936"/>
            <a:ext cx="8075240" cy="720000"/>
          </a:xfrm>
          <a:prstGeom prst="rect">
            <a:avLst/>
          </a:prstGeom>
          <a:solidFill>
            <a:schemeClr val="bg1"/>
          </a:solidFill>
          <a:ln>
            <a:solidFill>
              <a:srgbClr val="C00000"/>
            </a:solidFill>
          </a:ln>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Bef>
                <a:spcPts val="600"/>
              </a:spcBef>
              <a:buFont typeface="Arial" panose="020B0604020202020204" pitchFamily="34" charset="0"/>
              <a:buNone/>
            </a:pPr>
            <a:r>
              <a:rPr lang="fr-FR" dirty="0" smtClean="0"/>
              <a:t>Demande écrite adressée à l’employeur. </a:t>
            </a:r>
            <a:endParaRPr lang="fr-FR" dirty="0"/>
          </a:p>
          <a:p>
            <a:pPr marL="0" lvl="1" indent="0" algn="ctr">
              <a:spcBef>
                <a:spcPts val="600"/>
              </a:spcBef>
              <a:buFont typeface="Arial" panose="020B0604020202020204" pitchFamily="34" charset="0"/>
              <a:buNone/>
            </a:pPr>
            <a:r>
              <a:rPr lang="fr-FR" dirty="0" smtClean="0"/>
              <a:t>Si refus:</a:t>
            </a:r>
          </a:p>
        </p:txBody>
      </p:sp>
    </p:spTree>
    <p:extLst>
      <p:ext uri="{BB962C8B-B14F-4D97-AF65-F5344CB8AC3E}">
        <p14:creationId xmlns:p14="http://schemas.microsoft.com/office/powerpoint/2010/main" val="139838117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999"/>
                                          </p:stCondLst>
                                        </p:cTn>
                                        <p:tgtEl>
                                          <p:spTgt spid="7"/>
                                        </p:tgtEl>
                                        <p:attrNameLst>
                                          <p:attrName>style.visibility</p:attrName>
                                        </p:attrNameLst>
                                      </p:cBhvr>
                                      <p:to>
                                        <p:strVal val="visible"/>
                                      </p:to>
                                    </p:set>
                                  </p:childTnLst>
                                </p:cTn>
                              </p:par>
                            </p:childTnLst>
                          </p:cTn>
                        </p:par>
                        <p:par>
                          <p:cTn id="7" fill="hold">
                            <p:stCondLst>
                              <p:cond delay="1500"/>
                            </p:stCondLst>
                            <p:childTnLst>
                              <p:par>
                                <p:cTn id="8" presetID="2" presetClass="entr" presetSubtype="8"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500" fill="hold"/>
                                        <p:tgtEl>
                                          <p:spTgt spid="15"/>
                                        </p:tgtEl>
                                        <p:attrNameLst>
                                          <p:attrName>ppt_x</p:attrName>
                                        </p:attrNameLst>
                                      </p:cBhvr>
                                      <p:tavLst>
                                        <p:tav tm="0">
                                          <p:val>
                                            <p:strVal val="0-#ppt_w/2"/>
                                          </p:val>
                                        </p:tav>
                                        <p:tav tm="100000">
                                          <p:val>
                                            <p:strVal val="#ppt_x"/>
                                          </p:val>
                                        </p:tav>
                                      </p:tavLst>
                                    </p:anim>
                                    <p:anim calcmode="lin" valueType="num">
                                      <p:cBhvr additive="base">
                                        <p:cTn id="11" dur="150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2" presetClass="entr" presetSubtype="1" fill="hold" nodeType="afterEffect">
                                  <p:stCondLst>
                                    <p:cond delay="1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ppt_x"/>
                                          </p:val>
                                        </p:tav>
                                        <p:tav tm="100000">
                                          <p:val>
                                            <p:strVal val="#ppt_x"/>
                                          </p:val>
                                        </p:tav>
                                      </p:tavLst>
                                    </p:anim>
                                    <p:anim calcmode="lin" valueType="num">
                                      <p:cBhvr additive="base">
                                        <p:cTn id="16" dur="20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6500"/>
                            </p:stCondLst>
                            <p:childTnLst>
                              <p:par>
                                <p:cTn id="18" presetID="2" presetClass="entr" presetSubtype="8" fill="hold" grpId="0" nodeType="afterEffect">
                                  <p:stCondLst>
                                    <p:cond delay="15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0-#ppt_w/2"/>
                                          </p:val>
                                        </p:tav>
                                        <p:tav tm="100000">
                                          <p:val>
                                            <p:strVal val="#ppt_x"/>
                                          </p:val>
                                        </p:tav>
                                      </p:tavLst>
                                    </p:anim>
                                    <p:anim calcmode="lin" valueType="num">
                                      <p:cBhvr additive="base">
                                        <p:cTn id="21" dur="20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0000"/>
                            </p:stCondLst>
                            <p:childTnLst>
                              <p:par>
                                <p:cTn id="23" presetID="2" presetClass="entr" presetSubtype="1" fill="hold" nodeType="afterEffect">
                                  <p:stCondLst>
                                    <p:cond delay="15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2000" fill="hold"/>
                                        <p:tgtEl>
                                          <p:spTgt spid="16"/>
                                        </p:tgtEl>
                                        <p:attrNameLst>
                                          <p:attrName>ppt_x</p:attrName>
                                        </p:attrNameLst>
                                      </p:cBhvr>
                                      <p:tavLst>
                                        <p:tav tm="0">
                                          <p:val>
                                            <p:strVal val="#ppt_x"/>
                                          </p:val>
                                        </p:tav>
                                        <p:tav tm="100000">
                                          <p:val>
                                            <p:strVal val="#ppt_x"/>
                                          </p:val>
                                        </p:tav>
                                      </p:tavLst>
                                    </p:anim>
                                    <p:anim calcmode="lin" valueType="num">
                                      <p:cBhvr additive="base">
                                        <p:cTn id="26"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 </a:t>
            </a:r>
            <a:endParaRPr lang="fr-FR" sz="2000" dirty="0"/>
          </a:p>
        </p:txBody>
      </p:sp>
      <p:sp>
        <p:nvSpPr>
          <p:cNvPr id="3" name="Espace réservé du contenu 2"/>
          <p:cNvSpPr>
            <a:spLocks noGrp="1"/>
          </p:cNvSpPr>
          <p:nvPr>
            <p:ph idx="1"/>
          </p:nvPr>
        </p:nvSpPr>
        <p:spPr>
          <a:xfrm>
            <a:off x="457200" y="1772816"/>
            <a:ext cx="8579296" cy="936104"/>
          </a:xfrm>
        </p:spPr>
        <p:txBody>
          <a:bodyPr anchor="t" anchorCtr="0">
            <a:normAutofit/>
          </a:bodyPr>
          <a:lstStyle/>
          <a:p>
            <a:r>
              <a:rPr lang="fr-FR" b="1" dirty="0" smtClean="0"/>
              <a:t>Mentions à écrire </a:t>
            </a:r>
            <a:br>
              <a:rPr lang="fr-FR" b="1" dirty="0" smtClean="0"/>
            </a:br>
            <a:r>
              <a:rPr lang="fr-FR" b="1" dirty="0" smtClean="0"/>
              <a:t>sur les décisions entrant dans le cadre de l’expérimentation</a:t>
            </a:r>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
        <p:nvSpPr>
          <p:cNvPr id="7" name="Espace réservé du contenu 2"/>
          <p:cNvSpPr txBox="1">
            <a:spLocks/>
          </p:cNvSpPr>
          <p:nvPr/>
        </p:nvSpPr>
        <p:spPr>
          <a:xfrm>
            <a:off x="899592" y="2564904"/>
            <a:ext cx="8147248" cy="3528392"/>
          </a:xfrm>
          <a:prstGeom prst="rect">
            <a:avLst/>
          </a:prstGeom>
          <a:solidFill>
            <a:schemeClr val="bg1"/>
          </a:solidFill>
        </p:spPr>
        <p:txBody>
          <a:bodyPr vert="horz" lIns="91440" tIns="46800" rIns="91440" bIns="45720" rtlCol="0" anchor="t" anchorCtr="0">
            <a:normAutofit fontScale="85000" lnSpcReduction="10000"/>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600"/>
              </a:spcBef>
              <a:spcAft>
                <a:spcPts val="0"/>
              </a:spcAft>
              <a:buNone/>
            </a:pPr>
            <a:r>
              <a:rPr lang="fr-FR" i="1" dirty="0"/>
              <a:t>Si vous désirez contester cette </a:t>
            </a:r>
            <a:r>
              <a:rPr lang="fr-FR" i="1" dirty="0" smtClean="0"/>
              <a:t>décision, dans </a:t>
            </a:r>
            <a:r>
              <a:rPr lang="fr-FR" i="1" dirty="0"/>
              <a:t>un délai de deux mois à compter </a:t>
            </a:r>
            <a:r>
              <a:rPr lang="fr-FR" i="1" dirty="0" smtClean="0"/>
              <a:t/>
            </a:r>
            <a:br>
              <a:rPr lang="fr-FR" i="1" dirty="0" smtClean="0"/>
            </a:br>
            <a:r>
              <a:rPr lang="fr-FR" i="1" dirty="0" smtClean="0"/>
              <a:t>de </a:t>
            </a:r>
            <a:r>
              <a:rPr lang="fr-FR" i="1" dirty="0"/>
              <a:t>sa </a:t>
            </a:r>
            <a:r>
              <a:rPr lang="fr-FR" i="1" dirty="0" smtClean="0"/>
              <a:t>notification, </a:t>
            </a:r>
            <a:r>
              <a:rPr lang="fr-FR" i="1" dirty="0"/>
              <a:t>et avant de saisir le tribunal administratif, </a:t>
            </a:r>
            <a:r>
              <a:rPr lang="fr-FR" i="1" dirty="0" smtClean="0"/>
              <a:t> </a:t>
            </a:r>
            <a:br>
              <a:rPr lang="fr-FR" i="1" dirty="0" smtClean="0"/>
            </a:br>
            <a:r>
              <a:rPr lang="fr-FR" i="1" dirty="0" smtClean="0"/>
              <a:t>vous </a:t>
            </a:r>
            <a:r>
              <a:rPr lang="fr-FR" i="1" dirty="0"/>
              <a:t>devez </a:t>
            </a:r>
            <a:r>
              <a:rPr lang="fr-FR" b="1" i="1" dirty="0" smtClean="0"/>
              <a:t>obligatoirement</a:t>
            </a:r>
            <a:r>
              <a:rPr lang="fr-FR" i="1" dirty="0" smtClean="0"/>
              <a:t> saisir, par courrier, le CDG 43 situé au 46 avenue de la mairie 43000 </a:t>
            </a:r>
            <a:r>
              <a:rPr lang="fr-FR" i="1" dirty="0" err="1" smtClean="0"/>
              <a:t>Espaly</a:t>
            </a:r>
            <a:r>
              <a:rPr lang="fr-FR" i="1" dirty="0" smtClean="0"/>
              <a:t>, pour </a:t>
            </a:r>
            <a:r>
              <a:rPr lang="fr-FR" i="1" dirty="0"/>
              <a:t>qu’il engage une </a:t>
            </a:r>
            <a:r>
              <a:rPr lang="fr-FR" i="1" dirty="0" smtClean="0"/>
              <a:t>médiation. </a:t>
            </a:r>
            <a:br>
              <a:rPr lang="fr-FR" i="1" dirty="0" smtClean="0"/>
            </a:br>
            <a:r>
              <a:rPr lang="fr-FR" i="1" dirty="0" smtClean="0"/>
              <a:t>(</a:t>
            </a:r>
            <a:r>
              <a:rPr lang="fr-FR" i="1" dirty="0"/>
              <a:t>décret n° 2018-101 du 16 février 2018 </a:t>
            </a:r>
            <a:r>
              <a:rPr lang="fr-FR" i="1" dirty="0" smtClean="0"/>
              <a:t>).</a:t>
            </a:r>
          </a:p>
          <a:p>
            <a:pPr marL="0" indent="0">
              <a:lnSpc>
                <a:spcPct val="120000"/>
              </a:lnSpc>
              <a:spcBef>
                <a:spcPts val="600"/>
              </a:spcBef>
              <a:spcAft>
                <a:spcPts val="0"/>
              </a:spcAft>
              <a:buNone/>
            </a:pPr>
            <a:r>
              <a:rPr lang="fr-FR" i="1" dirty="0" smtClean="0"/>
              <a:t>Vous </a:t>
            </a:r>
            <a:r>
              <a:rPr lang="fr-FR" i="1" dirty="0"/>
              <a:t>devez joindre une copie de </a:t>
            </a:r>
            <a:r>
              <a:rPr lang="fr-FR" i="1" dirty="0" smtClean="0"/>
              <a:t>la décision contestée à </a:t>
            </a:r>
            <a:r>
              <a:rPr lang="fr-FR" i="1" dirty="0"/>
              <a:t>votre demande</a:t>
            </a:r>
            <a:r>
              <a:rPr lang="fr-FR" i="1" dirty="0" smtClean="0"/>
              <a:t>.</a:t>
            </a:r>
            <a:r>
              <a:rPr lang="fr-FR" i="1" dirty="0"/>
              <a:t> </a:t>
            </a:r>
          </a:p>
          <a:p>
            <a:pPr marL="0" indent="0">
              <a:lnSpc>
                <a:spcPct val="120000"/>
              </a:lnSpc>
              <a:spcBef>
                <a:spcPts val="600"/>
              </a:spcBef>
              <a:spcAft>
                <a:spcPts val="0"/>
              </a:spcAft>
              <a:buNone/>
            </a:pPr>
            <a:r>
              <a:rPr lang="fr-FR" i="1" dirty="0"/>
              <a:t>Si cette médiation ne permet pas de parvenir à un accord, vous pourrez contester la présente décision  devant  le tribunal administratif </a:t>
            </a:r>
            <a:r>
              <a:rPr lang="fr-FR" i="1" dirty="0" smtClean="0"/>
              <a:t>de Clermont-Ferrand dans </a:t>
            </a:r>
            <a:r>
              <a:rPr lang="fr-FR" i="1" dirty="0"/>
              <a:t>un délai de deux mois à compter de la fin de la </a:t>
            </a:r>
            <a:r>
              <a:rPr lang="fr-FR" i="1" dirty="0" smtClean="0"/>
              <a:t>médiation.</a:t>
            </a:r>
            <a:r>
              <a:rPr lang="fr-FR" i="1" dirty="0"/>
              <a:t> </a:t>
            </a:r>
          </a:p>
          <a:p>
            <a:pPr marL="0" indent="0">
              <a:lnSpc>
                <a:spcPct val="120000"/>
              </a:lnSpc>
              <a:spcBef>
                <a:spcPts val="600"/>
              </a:spcBef>
              <a:spcAft>
                <a:spcPts val="0"/>
              </a:spcAft>
              <a:buNone/>
            </a:pPr>
            <a:r>
              <a:rPr lang="fr-FR" i="1" dirty="0" smtClean="0"/>
              <a:t>Vous </a:t>
            </a:r>
            <a:r>
              <a:rPr lang="fr-FR" i="1" dirty="0"/>
              <a:t>devrez joindre à votre </a:t>
            </a:r>
            <a:r>
              <a:rPr lang="fr-FR" i="1" dirty="0" smtClean="0"/>
              <a:t>recours une </a:t>
            </a:r>
            <a:r>
              <a:rPr lang="fr-FR" i="1" dirty="0"/>
              <a:t>copie de cette </a:t>
            </a:r>
            <a:r>
              <a:rPr lang="fr-FR" i="1" dirty="0" smtClean="0"/>
              <a:t>décision ainsi qu’un document attestant de la fin de la médiation.</a:t>
            </a:r>
            <a:r>
              <a:rPr lang="fr-FR" i="1" dirty="0"/>
              <a:t> </a:t>
            </a:r>
          </a:p>
          <a:p>
            <a:pPr marL="400050" lvl="1" indent="0" algn="just">
              <a:spcBef>
                <a:spcPts val="600"/>
              </a:spcBef>
              <a:buFont typeface="Arial" panose="020B0604020202020204" pitchFamily="34" charset="0"/>
              <a:buNone/>
            </a:pPr>
            <a:endParaRPr lang="fr-FR" dirty="0" smtClean="0"/>
          </a:p>
          <a:p>
            <a:pPr marL="400050" lvl="1" indent="0">
              <a:spcBef>
                <a:spcPts val="600"/>
              </a:spcBef>
              <a:buNone/>
            </a:pPr>
            <a:endParaRPr lang="fr-FR" dirty="0"/>
          </a:p>
        </p:txBody>
      </p:sp>
    </p:spTree>
    <p:extLst>
      <p:ext uri="{BB962C8B-B14F-4D97-AF65-F5344CB8AC3E}">
        <p14:creationId xmlns:p14="http://schemas.microsoft.com/office/powerpoint/2010/main" val="24224625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3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p:stCondLst>
                              <p:cond delay="8071"/>
                            </p:stCondLst>
                            <p:childTnLst>
                              <p:par>
                                <p:cTn id="12" presetID="1" presetClass="entr" presetSubtype="0" fill="hold" grpId="0" nodeType="afterEffect">
                                  <p:stCondLst>
                                    <p:cond delay="500"/>
                                  </p:stCondLst>
                                  <p:iterate type="lt">
                                    <p:tmAbs val="30"/>
                                  </p:iterate>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par>
                          <p:cTn id="14" fill="hold">
                            <p:stCondLst>
                              <p:cond delay="10312"/>
                            </p:stCondLst>
                            <p:childTnLst>
                              <p:par>
                                <p:cTn id="15" presetID="1" presetClass="entr" presetSubtype="0" fill="hold" grpId="0" nodeType="afterEffect">
                                  <p:stCondLst>
                                    <p:cond delay="500"/>
                                  </p:stCondLst>
                                  <p:iterate type="lt">
                                    <p:tmAbs val="30"/>
                                  </p:iterate>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par>
                          <p:cTn id="17" fill="hold">
                            <p:stCondLst>
                              <p:cond delay="16243"/>
                            </p:stCondLst>
                            <p:childTnLst>
                              <p:par>
                                <p:cTn id="18" presetID="1" presetClass="entr" presetSubtype="0" fill="hold" grpId="0" nodeType="afterEffect">
                                  <p:stCondLst>
                                    <p:cond delay="500"/>
                                  </p:stCondLst>
                                  <p:iterate type="lt">
                                    <p:tmAbs val="30"/>
                                  </p:iterate>
                                  <p:childTnLst>
                                    <p:set>
                                      <p:cBhvr>
                                        <p:cTn id="1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Le Médiateur</a:t>
            </a:r>
            <a:endParaRPr lang="fr-FR" sz="2200" dirty="0"/>
          </a:p>
        </p:txBody>
      </p:sp>
      <p:sp>
        <p:nvSpPr>
          <p:cNvPr id="5" name="Espace réservé du texte 4"/>
          <p:cNvSpPr>
            <a:spLocks noGrp="1"/>
          </p:cNvSpPr>
          <p:nvPr>
            <p:ph type="body" idx="1"/>
          </p:nvPr>
        </p:nvSpPr>
        <p:spPr/>
        <p:txBody>
          <a:bodyPr/>
          <a:lstStyle/>
          <a:p>
            <a:r>
              <a:rPr lang="fr-FR" dirty="0" smtClean="0"/>
              <a:t>Partie 3 </a:t>
            </a:r>
            <a:endParaRPr lang="fr-FR" dirty="0"/>
          </a:p>
        </p:txBody>
      </p:sp>
    </p:spTree>
    <p:extLst>
      <p:ext uri="{BB962C8B-B14F-4D97-AF65-F5344CB8AC3E}">
        <p14:creationId xmlns:p14="http://schemas.microsoft.com/office/powerpoint/2010/main" val="36803275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Son identité, ses principes garants</a:t>
            </a:r>
            <a:endParaRPr lang="fr-FR" sz="2000" dirty="0"/>
          </a:p>
        </p:txBody>
      </p:sp>
      <p:sp>
        <p:nvSpPr>
          <p:cNvPr id="3" name="Espace réservé du contenu 2"/>
          <p:cNvSpPr>
            <a:spLocks noGrp="1"/>
          </p:cNvSpPr>
          <p:nvPr>
            <p:ph idx="1"/>
          </p:nvPr>
        </p:nvSpPr>
        <p:spPr>
          <a:xfrm>
            <a:off x="457200" y="1772816"/>
            <a:ext cx="8229600" cy="504000"/>
          </a:xfrm>
        </p:spPr>
        <p:txBody>
          <a:bodyPr anchor="t" anchorCtr="0">
            <a:normAutofit/>
          </a:bodyPr>
          <a:lstStyle/>
          <a:p>
            <a:pPr marL="0" indent="0" algn="just">
              <a:buNone/>
            </a:pPr>
            <a:r>
              <a:rPr lang="fr-FR" b="1" dirty="0" smtClean="0"/>
              <a:t>Le médiateur  est : </a:t>
            </a:r>
            <a:endParaRPr lang="fr-FR" dirty="0" smtClean="0"/>
          </a:p>
        </p:txBody>
      </p:sp>
      <p:sp>
        <p:nvSpPr>
          <p:cNvPr id="4" name="Espace réservé du texte 3"/>
          <p:cNvSpPr>
            <a:spLocks noGrp="1"/>
          </p:cNvSpPr>
          <p:nvPr>
            <p:ph type="body" sz="quarter" idx="13"/>
          </p:nvPr>
        </p:nvSpPr>
        <p:spPr/>
        <p:txBody>
          <a:bodyPr/>
          <a:lstStyle/>
          <a:p>
            <a:r>
              <a:rPr lang="fr-FR" dirty="0" smtClean="0"/>
              <a:t>Partie 3</a:t>
            </a:r>
            <a:endParaRPr lang="fr-FR" dirty="0"/>
          </a:p>
        </p:txBody>
      </p:sp>
      <p:sp>
        <p:nvSpPr>
          <p:cNvPr id="5" name="Espace réservé du texte 4"/>
          <p:cNvSpPr>
            <a:spLocks noGrp="1"/>
          </p:cNvSpPr>
          <p:nvPr>
            <p:ph type="body" sz="quarter" idx="14"/>
          </p:nvPr>
        </p:nvSpPr>
        <p:spPr/>
        <p:txBody>
          <a:bodyPr/>
          <a:lstStyle/>
          <a:p>
            <a:r>
              <a:rPr lang="fr-FR" dirty="0" smtClean="0"/>
              <a:t>Le Médiateur</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
        <p:nvSpPr>
          <p:cNvPr id="7" name="Espace réservé du contenu 2"/>
          <p:cNvSpPr txBox="1">
            <a:spLocks/>
          </p:cNvSpPr>
          <p:nvPr/>
        </p:nvSpPr>
        <p:spPr>
          <a:xfrm>
            <a:off x="457200" y="2348880"/>
            <a:ext cx="4032000" cy="576000"/>
          </a:xfrm>
          <a:prstGeom prst="rect">
            <a:avLst/>
          </a:prstGeom>
          <a:solidFill>
            <a:schemeClr val="bg1"/>
          </a:solidFill>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dirty="0" smtClean="0"/>
              <a:t>Une personne physique</a:t>
            </a:r>
          </a:p>
        </p:txBody>
      </p:sp>
      <p:sp>
        <p:nvSpPr>
          <p:cNvPr id="8" name="Espace réservé du contenu 2"/>
          <p:cNvSpPr txBox="1">
            <a:spLocks/>
          </p:cNvSpPr>
          <p:nvPr/>
        </p:nvSpPr>
        <p:spPr>
          <a:xfrm>
            <a:off x="4654800" y="2348880"/>
            <a:ext cx="4032000" cy="3708000"/>
          </a:xfrm>
          <a:prstGeom prst="rect">
            <a:avLst/>
          </a:prstGeom>
          <a:solidFill>
            <a:schemeClr val="bg1"/>
          </a:solidFill>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smtClean="0"/>
              <a:t>Une personne morale. </a:t>
            </a:r>
            <a:br>
              <a:rPr lang="fr-FR" dirty="0" smtClean="0"/>
            </a:br>
            <a:r>
              <a:rPr lang="fr-FR" dirty="0" smtClean="0"/>
              <a:t>Dans ce cas, le représentant légal désigne la ou les personne physique qui assureront la mission en son nom.</a:t>
            </a:r>
          </a:p>
          <a:p>
            <a:pPr marL="361950" indent="0">
              <a:buFont typeface="Wingdings" panose="05000000000000000000" pitchFamily="2" charset="2"/>
              <a:buNone/>
            </a:pPr>
            <a:r>
              <a:rPr lang="fr-FR" dirty="0" smtClean="0"/>
              <a:t>Le CDG, en tant que personne morale, peut assurer des médiations.</a:t>
            </a:r>
          </a:p>
        </p:txBody>
      </p:sp>
      <p:pic>
        <p:nvPicPr>
          <p:cNvPr id="2050" name="Picture 2" descr="Résultat de recherche d'images pour &quot;média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12976"/>
            <a:ext cx="36195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4855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 presetClass="entr" presetSubtype="0" fill="hold" nodeType="afterEffect">
                                  <p:stCondLst>
                                    <p:cond delay="500"/>
                                  </p:stCondLst>
                                  <p:childTnLst>
                                    <p:set>
                                      <p:cBhvr>
                                        <p:cTn id="14" dur="1" fill="hold">
                                          <p:stCondLst>
                                            <p:cond delay="0"/>
                                          </p:stCondLst>
                                        </p:cTn>
                                        <p:tgtEl>
                                          <p:spTgt spid="2050"/>
                                        </p:tgtEl>
                                        <p:attrNameLst>
                                          <p:attrName>style.visibility</p:attrName>
                                        </p:attrNameLst>
                                      </p:cBhvr>
                                      <p:to>
                                        <p:strVal val="visible"/>
                                      </p:to>
                                    </p:set>
                                  </p:childTnLst>
                                </p:cTn>
                              </p:par>
                            </p:childTnLst>
                          </p:cTn>
                        </p:par>
                        <p:par>
                          <p:cTn id="15" fill="hold">
                            <p:stCondLst>
                              <p:cond delay="3500"/>
                            </p:stCondLst>
                            <p:childTnLst>
                              <p:par>
                                <p:cTn id="16" presetID="10" presetClass="entr" presetSubtype="0" fill="hold" grpId="0" nodeType="after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Son identité, ses principes </a:t>
            </a:r>
            <a:r>
              <a:rPr lang="fr-FR" dirty="0" smtClean="0"/>
              <a:t>garants</a:t>
            </a:r>
            <a:endParaRPr lang="fr-FR" sz="2000" dirty="0"/>
          </a:p>
        </p:txBody>
      </p:sp>
      <p:sp>
        <p:nvSpPr>
          <p:cNvPr id="3" name="Espace réservé du contenu 2"/>
          <p:cNvSpPr>
            <a:spLocks noGrp="1"/>
          </p:cNvSpPr>
          <p:nvPr>
            <p:ph idx="1"/>
          </p:nvPr>
        </p:nvSpPr>
        <p:spPr>
          <a:xfrm>
            <a:off x="457200" y="1772816"/>
            <a:ext cx="8229600" cy="504000"/>
          </a:xfrm>
        </p:spPr>
        <p:txBody>
          <a:bodyPr anchor="t" anchorCtr="0">
            <a:normAutofit/>
          </a:bodyPr>
          <a:lstStyle/>
          <a:p>
            <a:pPr marL="0" indent="0" algn="just">
              <a:buNone/>
            </a:pPr>
            <a:r>
              <a:rPr lang="fr-FR" b="1" dirty="0" smtClean="0"/>
              <a:t>Le médiateur  garantit les principes suivants : </a:t>
            </a:r>
            <a:endParaRPr lang="fr-FR" dirty="0" smtClean="0"/>
          </a:p>
        </p:txBody>
      </p:sp>
      <p:sp>
        <p:nvSpPr>
          <p:cNvPr id="4" name="Espace réservé du texte 3"/>
          <p:cNvSpPr>
            <a:spLocks noGrp="1"/>
          </p:cNvSpPr>
          <p:nvPr>
            <p:ph type="body" sz="quarter" idx="13"/>
          </p:nvPr>
        </p:nvSpPr>
        <p:spPr/>
        <p:txBody>
          <a:bodyPr/>
          <a:lstStyle/>
          <a:p>
            <a:r>
              <a:rPr lang="fr-FR" dirty="0" smtClean="0"/>
              <a:t>Partie 3</a:t>
            </a:r>
            <a:endParaRPr lang="fr-FR" dirty="0"/>
          </a:p>
        </p:txBody>
      </p:sp>
      <p:sp>
        <p:nvSpPr>
          <p:cNvPr id="5" name="Espace réservé du texte 4"/>
          <p:cNvSpPr>
            <a:spLocks noGrp="1"/>
          </p:cNvSpPr>
          <p:nvPr>
            <p:ph type="body" sz="quarter" idx="14"/>
          </p:nvPr>
        </p:nvSpPr>
        <p:spPr/>
        <p:txBody>
          <a:bodyPr/>
          <a:lstStyle/>
          <a:p>
            <a:r>
              <a:rPr lang="fr-FR" dirty="0" smtClean="0"/>
              <a:t>Le Médiateur</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
        <p:nvSpPr>
          <p:cNvPr id="7" name="Espace réservé du contenu 2"/>
          <p:cNvSpPr txBox="1">
            <a:spLocks/>
          </p:cNvSpPr>
          <p:nvPr/>
        </p:nvSpPr>
        <p:spPr>
          <a:xfrm>
            <a:off x="457200" y="2348880"/>
            <a:ext cx="8280000" cy="3744000"/>
          </a:xfrm>
          <a:prstGeom prst="rect">
            <a:avLst/>
          </a:prstGeom>
          <a:solidFill>
            <a:schemeClr val="bg1"/>
          </a:solidFill>
        </p:spPr>
        <p:txBody>
          <a:bodyPr vert="horz" lIns="91440" tIns="46800" rIns="91440" bIns="45720" rtlCol="0" anchor="t" anchorCtr="0">
            <a:normAutofit lnSpcReduction="10000"/>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dirty="0" smtClean="0"/>
              <a:t>Probité et honorabilité: </a:t>
            </a:r>
          </a:p>
          <a:p>
            <a:pPr lvl="1" algn="just">
              <a:spcBef>
                <a:spcPts val="600"/>
              </a:spcBef>
            </a:pPr>
            <a:r>
              <a:rPr lang="fr-FR" dirty="0" smtClean="0"/>
              <a:t>pas de condamnation ou de sanction disciplinaire</a:t>
            </a:r>
          </a:p>
          <a:p>
            <a:pPr algn="just"/>
            <a:r>
              <a:rPr lang="fr-FR" dirty="0" smtClean="0"/>
              <a:t>Compétence: </a:t>
            </a:r>
          </a:p>
          <a:p>
            <a:pPr lvl="1" algn="just">
              <a:spcBef>
                <a:spcPts val="600"/>
              </a:spcBef>
            </a:pPr>
            <a:r>
              <a:rPr lang="fr-FR" dirty="0" smtClean="0"/>
              <a:t>Expérience dans le domaine du litige</a:t>
            </a:r>
          </a:p>
          <a:p>
            <a:pPr lvl="1" algn="just">
              <a:spcBef>
                <a:spcPts val="600"/>
              </a:spcBef>
            </a:pPr>
            <a:r>
              <a:rPr lang="fr-FR" dirty="0" smtClean="0"/>
              <a:t>Qualification dans les techniques de médiation</a:t>
            </a:r>
          </a:p>
          <a:p>
            <a:pPr lvl="1" algn="just">
              <a:spcBef>
                <a:spcPts val="600"/>
              </a:spcBef>
            </a:pPr>
            <a:r>
              <a:rPr lang="fr-FR" dirty="0" smtClean="0"/>
              <a:t>Engagement à actualiser et perfectionner ses connaissances</a:t>
            </a:r>
          </a:p>
          <a:p>
            <a:pPr algn="just"/>
            <a:r>
              <a:rPr lang="fr-FR" dirty="0" smtClean="0"/>
              <a:t>Indépendance:</a:t>
            </a:r>
            <a:endParaRPr lang="fr-FR" dirty="0"/>
          </a:p>
          <a:p>
            <a:pPr lvl="1" algn="just">
              <a:spcBef>
                <a:spcPts val="600"/>
              </a:spcBef>
            </a:pPr>
            <a:r>
              <a:rPr lang="fr-FR" dirty="0" smtClean="0"/>
              <a:t>Pas de relation avec l’une ou l’autre des parties</a:t>
            </a:r>
          </a:p>
          <a:p>
            <a:pPr lvl="1" algn="just">
              <a:spcBef>
                <a:spcPts val="600"/>
              </a:spcBef>
            </a:pPr>
            <a:r>
              <a:rPr lang="fr-FR" dirty="0" smtClean="0"/>
              <a:t>Pas d’intérêt financier basé sur l’issue de la médiation</a:t>
            </a:r>
            <a:endParaRPr lang="fr-FR" dirty="0"/>
          </a:p>
          <a:p>
            <a:pPr lvl="1" algn="just">
              <a:spcBef>
                <a:spcPts val="600"/>
              </a:spcBef>
            </a:pPr>
            <a:endParaRPr lang="fr-FR" dirty="0" smtClean="0"/>
          </a:p>
        </p:txBody>
      </p:sp>
    </p:spTree>
    <p:extLst>
      <p:ext uri="{BB962C8B-B14F-4D97-AF65-F5344CB8AC3E}">
        <p14:creationId xmlns:p14="http://schemas.microsoft.com/office/powerpoint/2010/main" val="9956145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Son identité, ses principes </a:t>
            </a:r>
            <a:r>
              <a:rPr lang="fr-FR" dirty="0" smtClean="0"/>
              <a:t>garants</a:t>
            </a:r>
            <a:endParaRPr lang="fr-FR" sz="2000" dirty="0"/>
          </a:p>
        </p:txBody>
      </p:sp>
      <p:sp>
        <p:nvSpPr>
          <p:cNvPr id="3" name="Espace réservé du contenu 2"/>
          <p:cNvSpPr>
            <a:spLocks noGrp="1"/>
          </p:cNvSpPr>
          <p:nvPr>
            <p:ph idx="1"/>
          </p:nvPr>
        </p:nvSpPr>
        <p:spPr>
          <a:xfrm>
            <a:off x="457200" y="1772816"/>
            <a:ext cx="8229600" cy="504000"/>
          </a:xfrm>
        </p:spPr>
        <p:txBody>
          <a:bodyPr anchor="t" anchorCtr="0">
            <a:normAutofit/>
          </a:bodyPr>
          <a:lstStyle/>
          <a:p>
            <a:pPr marL="0" indent="0" algn="just">
              <a:buNone/>
            </a:pPr>
            <a:r>
              <a:rPr lang="fr-FR" b="1" dirty="0" smtClean="0"/>
              <a:t>Le médiateur  garantit les principes suivants : </a:t>
            </a:r>
            <a:endParaRPr lang="fr-FR" dirty="0" smtClean="0"/>
          </a:p>
        </p:txBody>
      </p:sp>
      <p:sp>
        <p:nvSpPr>
          <p:cNvPr id="4" name="Espace réservé du texte 3"/>
          <p:cNvSpPr>
            <a:spLocks noGrp="1"/>
          </p:cNvSpPr>
          <p:nvPr>
            <p:ph type="body" sz="quarter" idx="13"/>
          </p:nvPr>
        </p:nvSpPr>
        <p:spPr/>
        <p:txBody>
          <a:bodyPr/>
          <a:lstStyle/>
          <a:p>
            <a:r>
              <a:rPr lang="fr-FR" dirty="0" smtClean="0"/>
              <a:t>Partie 3</a:t>
            </a:r>
            <a:endParaRPr lang="fr-FR" dirty="0"/>
          </a:p>
        </p:txBody>
      </p:sp>
      <p:sp>
        <p:nvSpPr>
          <p:cNvPr id="5" name="Espace réservé du texte 4"/>
          <p:cNvSpPr>
            <a:spLocks noGrp="1"/>
          </p:cNvSpPr>
          <p:nvPr>
            <p:ph type="body" sz="quarter" idx="14"/>
          </p:nvPr>
        </p:nvSpPr>
        <p:spPr/>
        <p:txBody>
          <a:bodyPr/>
          <a:lstStyle/>
          <a:p>
            <a:r>
              <a:rPr lang="fr-FR" dirty="0" smtClean="0"/>
              <a:t>Le Médiateur</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
        <p:nvSpPr>
          <p:cNvPr id="7" name="Espace réservé du contenu 2"/>
          <p:cNvSpPr txBox="1">
            <a:spLocks/>
          </p:cNvSpPr>
          <p:nvPr/>
        </p:nvSpPr>
        <p:spPr>
          <a:xfrm>
            <a:off x="457200" y="2348880"/>
            <a:ext cx="8280000" cy="3744000"/>
          </a:xfrm>
          <a:prstGeom prst="rect">
            <a:avLst/>
          </a:prstGeom>
          <a:solidFill>
            <a:schemeClr val="bg1"/>
          </a:solidFill>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dirty="0" smtClean="0"/>
              <a:t>Loyauté:</a:t>
            </a:r>
          </a:p>
          <a:p>
            <a:pPr lvl="1" algn="just">
              <a:spcBef>
                <a:spcPts val="600"/>
              </a:spcBef>
            </a:pPr>
            <a:r>
              <a:rPr lang="fr-FR" dirty="0" smtClean="0"/>
              <a:t>Le médiateur n’est pas le conseiller de l’une ou l’autre des parties</a:t>
            </a:r>
          </a:p>
          <a:p>
            <a:pPr algn="just"/>
            <a:r>
              <a:rPr lang="fr-FR" dirty="0" smtClean="0"/>
              <a:t>Impartialité: </a:t>
            </a:r>
          </a:p>
          <a:p>
            <a:pPr lvl="1" algn="just">
              <a:spcBef>
                <a:spcPts val="600"/>
              </a:spcBef>
            </a:pPr>
            <a:r>
              <a:rPr lang="fr-FR" dirty="0" smtClean="0"/>
              <a:t>Le médiateur se comporte de manière équitable vis-à-vis des parties</a:t>
            </a:r>
          </a:p>
          <a:p>
            <a:pPr algn="just"/>
            <a:r>
              <a:rPr lang="fr-FR" dirty="0" smtClean="0"/>
              <a:t>Diligence:</a:t>
            </a:r>
            <a:endParaRPr lang="fr-FR" dirty="0"/>
          </a:p>
          <a:p>
            <a:pPr lvl="1" algn="just">
              <a:spcBef>
                <a:spcPts val="600"/>
              </a:spcBef>
            </a:pPr>
            <a:r>
              <a:rPr lang="fr-FR" dirty="0" smtClean="0"/>
              <a:t>Il prend rapidement contact avec chacune des parties</a:t>
            </a:r>
          </a:p>
          <a:p>
            <a:pPr lvl="1" algn="just">
              <a:spcBef>
                <a:spcPts val="600"/>
              </a:spcBef>
            </a:pPr>
            <a:r>
              <a:rPr lang="fr-FR" dirty="0" smtClean="0"/>
              <a:t>Il respecte les délais fixés en accord avec les parties</a:t>
            </a:r>
          </a:p>
          <a:p>
            <a:pPr lvl="1" algn="just">
              <a:spcBef>
                <a:spcPts val="600"/>
              </a:spcBef>
            </a:pPr>
            <a:r>
              <a:rPr lang="fr-FR" dirty="0" smtClean="0"/>
              <a:t>Il informe sa hiérarchie du résultat de la médiation menée</a:t>
            </a:r>
            <a:endParaRPr lang="fr-FR" dirty="0"/>
          </a:p>
          <a:p>
            <a:pPr lvl="1" algn="just">
              <a:spcBef>
                <a:spcPts val="600"/>
              </a:spcBef>
            </a:pPr>
            <a:endParaRPr lang="fr-FR" dirty="0" smtClean="0"/>
          </a:p>
        </p:txBody>
      </p:sp>
    </p:spTree>
    <p:extLst>
      <p:ext uri="{BB962C8B-B14F-4D97-AF65-F5344CB8AC3E}">
        <p14:creationId xmlns:p14="http://schemas.microsoft.com/office/powerpoint/2010/main" val="14660796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102907"/>
      </p:ext>
    </p:extLst>
  </p:cSld>
  <p:clrMapOvr>
    <a:masterClrMapping/>
  </p:clrMapOvr>
  <mc:AlternateContent xmlns:mc="http://schemas.openxmlformats.org/markup-compatibility/2006" xmlns:p14="http://schemas.microsoft.com/office/powerpoint/2010/main">
    <mc:Choice Requires="p14">
      <p:transition spd="slow" p14:dur="5000">
        <p:checker dir="vert"/>
      </p:transition>
    </mc:Choice>
    <mc:Fallback xmlns="">
      <p:transition spd="slow">
        <p:checke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conflit dans le monde du travail</a:t>
            </a:r>
            <a:endParaRPr lang="fr-FR" sz="2000" dirty="0"/>
          </a:p>
        </p:txBody>
      </p:sp>
      <p:sp>
        <p:nvSpPr>
          <p:cNvPr id="3" name="Espace réservé du contenu 2"/>
          <p:cNvSpPr>
            <a:spLocks noGrp="1"/>
          </p:cNvSpPr>
          <p:nvPr>
            <p:ph idx="1"/>
          </p:nvPr>
        </p:nvSpPr>
        <p:spPr>
          <a:xfrm>
            <a:off x="457200" y="1772816"/>
            <a:ext cx="8280000" cy="4320000"/>
          </a:xfrm>
        </p:spPr>
        <p:txBody>
          <a:bodyPr anchor="t" anchorCtr="0">
            <a:normAutofit/>
          </a:bodyPr>
          <a:lstStyle/>
          <a:p>
            <a:pPr marL="0" indent="0" algn="just">
              <a:buNone/>
            </a:pPr>
            <a:r>
              <a:rPr lang="fr-FR" b="1" dirty="0" smtClean="0"/>
              <a:t>Monde du travail est un lieu de conflictualité</a:t>
            </a:r>
          </a:p>
          <a:p>
            <a:pPr algn="just"/>
            <a:r>
              <a:rPr lang="fr-FR" dirty="0" smtClean="0"/>
              <a:t>Des individus doivent vivre ensemble sans s’être choisis</a:t>
            </a:r>
          </a:p>
          <a:p>
            <a:pPr algn="just"/>
            <a:r>
              <a:rPr lang="fr-FR" dirty="0" smtClean="0"/>
              <a:t>Les enjeux des uns et des autres sont différents voire même contradictoires</a:t>
            </a:r>
          </a:p>
          <a:p>
            <a:pPr algn="just"/>
            <a:r>
              <a:rPr lang="fr-FR" dirty="0" smtClean="0"/>
              <a:t>Les organisations sont mouvantes = pertes de repères</a:t>
            </a:r>
          </a:p>
          <a:p>
            <a:pPr algn="just"/>
            <a:r>
              <a:rPr lang="fr-FR" dirty="0" smtClean="0"/>
              <a:t>L’individualisme est de plus en plus exacerbé</a:t>
            </a:r>
          </a:p>
          <a:p>
            <a:pPr algn="just"/>
            <a:r>
              <a:rPr lang="fr-FR" dirty="0" smtClean="0"/>
              <a:t>Les situations à traiter sont de plus en plus complexes</a:t>
            </a:r>
          </a:p>
        </p:txBody>
      </p:sp>
      <p:sp>
        <p:nvSpPr>
          <p:cNvPr id="4" name="Espace réservé du texte 3"/>
          <p:cNvSpPr>
            <a:spLocks noGrp="1"/>
          </p:cNvSpPr>
          <p:nvPr>
            <p:ph type="body" sz="quarter" idx="13"/>
          </p:nvPr>
        </p:nvSpPr>
        <p:spPr/>
        <p:txBody>
          <a:bodyPr/>
          <a:lstStyle/>
          <a:p>
            <a:r>
              <a:rPr lang="fr-FR" dirty="0" smtClean="0"/>
              <a:t>Partie 1</a:t>
            </a:r>
            <a:endParaRPr lang="fr-FR" dirty="0"/>
          </a:p>
        </p:txBody>
      </p:sp>
      <p:sp>
        <p:nvSpPr>
          <p:cNvPr id="5" name="Espace réservé du texte 4"/>
          <p:cNvSpPr>
            <a:spLocks noGrp="1"/>
          </p:cNvSpPr>
          <p:nvPr>
            <p:ph type="body" sz="quarter" idx="14"/>
          </p:nvPr>
        </p:nvSpPr>
        <p:spPr/>
        <p:txBody>
          <a:bodyPr/>
          <a:lstStyle/>
          <a:p>
            <a:r>
              <a:rPr lang="fr-FR" dirty="0" smtClean="0"/>
              <a:t>Le Conflit</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22249896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conflit dans le monde du travail</a:t>
            </a:r>
            <a:endParaRPr lang="fr-FR" sz="2000" dirty="0"/>
          </a:p>
        </p:txBody>
      </p:sp>
      <p:sp>
        <p:nvSpPr>
          <p:cNvPr id="3" name="Espace réservé du contenu 2"/>
          <p:cNvSpPr>
            <a:spLocks noGrp="1"/>
          </p:cNvSpPr>
          <p:nvPr>
            <p:ph idx="1"/>
          </p:nvPr>
        </p:nvSpPr>
        <p:spPr>
          <a:xfrm>
            <a:off x="457200" y="1772816"/>
            <a:ext cx="8280000" cy="504000"/>
          </a:xfrm>
        </p:spPr>
        <p:txBody>
          <a:bodyPr anchor="t" anchorCtr="0">
            <a:normAutofit/>
          </a:bodyPr>
          <a:lstStyle/>
          <a:p>
            <a:pPr marL="0" indent="0" algn="ctr">
              <a:buNone/>
            </a:pPr>
            <a:r>
              <a:rPr lang="fr-FR" b="1" dirty="0" smtClean="0"/>
              <a:t>Distinguer Conflit et problème</a:t>
            </a:r>
            <a:endParaRPr lang="fr-FR" dirty="0" smtClean="0"/>
          </a:p>
        </p:txBody>
      </p:sp>
      <p:sp>
        <p:nvSpPr>
          <p:cNvPr id="4" name="Espace réservé du texte 3"/>
          <p:cNvSpPr>
            <a:spLocks noGrp="1"/>
          </p:cNvSpPr>
          <p:nvPr>
            <p:ph type="body" sz="quarter" idx="13"/>
          </p:nvPr>
        </p:nvSpPr>
        <p:spPr/>
        <p:txBody>
          <a:bodyPr/>
          <a:lstStyle/>
          <a:p>
            <a:r>
              <a:rPr lang="fr-FR" dirty="0"/>
              <a:t>Partie 1</a:t>
            </a:r>
          </a:p>
        </p:txBody>
      </p:sp>
      <p:sp>
        <p:nvSpPr>
          <p:cNvPr id="5" name="Espace réservé du texte 4"/>
          <p:cNvSpPr>
            <a:spLocks noGrp="1"/>
          </p:cNvSpPr>
          <p:nvPr>
            <p:ph type="body" sz="quarter" idx="14"/>
          </p:nvPr>
        </p:nvSpPr>
        <p:spPr/>
        <p:txBody>
          <a:bodyPr/>
          <a:lstStyle/>
          <a:p>
            <a:r>
              <a:rPr lang="fr-FR" dirty="0"/>
              <a:t>Le Conflit</a:t>
            </a:r>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
        <p:nvSpPr>
          <p:cNvPr id="7" name="Espace réservé du contenu 2"/>
          <p:cNvSpPr txBox="1">
            <a:spLocks/>
          </p:cNvSpPr>
          <p:nvPr/>
        </p:nvSpPr>
        <p:spPr>
          <a:xfrm>
            <a:off x="467544" y="2276872"/>
            <a:ext cx="4032000" cy="3780000"/>
          </a:xfrm>
          <a:prstGeom prst="rect">
            <a:avLst/>
          </a:prstGeom>
          <a:solidFill>
            <a:schemeClr val="bg1"/>
          </a:solidFill>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b="1" dirty="0" smtClean="0"/>
              <a:t>Problème</a:t>
            </a:r>
          </a:p>
          <a:p>
            <a:pPr>
              <a:spcBef>
                <a:spcPts val="1200"/>
              </a:spcBef>
            </a:pPr>
            <a:r>
              <a:rPr lang="fr-FR" dirty="0" smtClean="0"/>
              <a:t>Il est mesurable</a:t>
            </a:r>
          </a:p>
          <a:p>
            <a:pPr>
              <a:spcBef>
                <a:spcPts val="1200"/>
              </a:spcBef>
            </a:pPr>
            <a:r>
              <a:rPr lang="fr-FR" dirty="0" smtClean="0"/>
              <a:t>C’est un affrontement des idées</a:t>
            </a:r>
          </a:p>
          <a:p>
            <a:pPr>
              <a:spcBef>
                <a:spcPts val="1200"/>
              </a:spcBef>
            </a:pPr>
            <a:r>
              <a:rPr lang="fr-FR" dirty="0" smtClean="0"/>
              <a:t>C’est un écart entre une situation existante et une situation souhaitée</a:t>
            </a:r>
          </a:p>
          <a:p>
            <a:pPr>
              <a:spcBef>
                <a:spcPts val="1200"/>
              </a:spcBef>
            </a:pPr>
            <a:r>
              <a:rPr lang="fr-FR" dirty="0" smtClean="0"/>
              <a:t>Il génère des insatisfactions acceptables</a:t>
            </a:r>
          </a:p>
        </p:txBody>
      </p:sp>
      <p:sp>
        <p:nvSpPr>
          <p:cNvPr id="8" name="Espace réservé du contenu 2"/>
          <p:cNvSpPr txBox="1">
            <a:spLocks/>
          </p:cNvSpPr>
          <p:nvPr/>
        </p:nvSpPr>
        <p:spPr>
          <a:xfrm>
            <a:off x="4705200" y="2276872"/>
            <a:ext cx="4032000" cy="3780000"/>
          </a:xfrm>
          <a:prstGeom prst="rect">
            <a:avLst/>
          </a:prstGeom>
          <a:solidFill>
            <a:schemeClr val="bg1"/>
          </a:solidFill>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b="1" dirty="0" smtClean="0"/>
              <a:t>Conflit</a:t>
            </a:r>
          </a:p>
          <a:p>
            <a:pPr>
              <a:spcBef>
                <a:spcPts val="1200"/>
              </a:spcBef>
            </a:pPr>
            <a:r>
              <a:rPr lang="fr-FR" dirty="0" smtClean="0"/>
              <a:t>Il n’est pas mesurable</a:t>
            </a:r>
          </a:p>
          <a:p>
            <a:pPr>
              <a:spcBef>
                <a:spcPts val="1200"/>
              </a:spcBef>
            </a:pPr>
            <a:r>
              <a:rPr lang="fr-FR" dirty="0" smtClean="0"/>
              <a:t>C’est un affrontement des personnes</a:t>
            </a:r>
          </a:p>
          <a:p>
            <a:pPr>
              <a:spcBef>
                <a:spcPts val="1200"/>
              </a:spcBef>
            </a:pPr>
            <a:r>
              <a:rPr lang="fr-FR" dirty="0" smtClean="0"/>
              <a:t>Il appartient au domaine de l’irrationnel</a:t>
            </a:r>
          </a:p>
          <a:p>
            <a:pPr>
              <a:spcBef>
                <a:spcPts val="1200"/>
              </a:spcBef>
            </a:pPr>
            <a:r>
              <a:rPr lang="fr-FR" dirty="0" smtClean="0"/>
              <a:t>Il génère des insatisfactions insupportables: </a:t>
            </a:r>
            <a:r>
              <a:rPr lang="fr-FR" smtClean="0"/>
              <a:t>blessure narcissique</a:t>
            </a:r>
            <a:endParaRPr lang="fr-FR" dirty="0" smtClean="0"/>
          </a:p>
        </p:txBody>
      </p:sp>
    </p:spTree>
    <p:extLst>
      <p:ext uri="{BB962C8B-B14F-4D97-AF65-F5344CB8AC3E}">
        <p14:creationId xmlns:p14="http://schemas.microsoft.com/office/powerpoint/2010/main" val="352227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1+#ppt_w/2"/>
                                          </p:val>
                                        </p:tav>
                                        <p:tav tm="100000">
                                          <p:val>
                                            <p:strVal val="#ppt_x"/>
                                          </p:val>
                                        </p:tav>
                                      </p:tavLst>
                                    </p:anim>
                                    <p:anim calcmode="lin" valueType="num">
                                      <p:cBhvr additive="base">
                                        <p:cTn id="19"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conflit dans le monde du travail</a:t>
            </a:r>
            <a:endParaRPr lang="fr-FR" sz="2000" dirty="0"/>
          </a:p>
        </p:txBody>
      </p:sp>
      <p:sp>
        <p:nvSpPr>
          <p:cNvPr id="3" name="Espace réservé du contenu 2"/>
          <p:cNvSpPr>
            <a:spLocks noGrp="1"/>
          </p:cNvSpPr>
          <p:nvPr>
            <p:ph idx="1"/>
          </p:nvPr>
        </p:nvSpPr>
        <p:spPr>
          <a:xfrm>
            <a:off x="457200" y="1772816"/>
            <a:ext cx="8280000" cy="504000"/>
          </a:xfrm>
        </p:spPr>
        <p:txBody>
          <a:bodyPr anchor="t" anchorCtr="0">
            <a:normAutofit/>
          </a:bodyPr>
          <a:lstStyle/>
          <a:p>
            <a:pPr marL="0" indent="0" algn="ctr">
              <a:buNone/>
            </a:pPr>
            <a:r>
              <a:rPr lang="fr-FR" b="1" dirty="0" smtClean="0"/>
              <a:t>Distinguer Conflit et </a:t>
            </a:r>
            <a:r>
              <a:rPr lang="fr-FR" b="1" dirty="0"/>
              <a:t>L</a:t>
            </a:r>
            <a:r>
              <a:rPr lang="fr-FR" b="1" dirty="0" smtClean="0"/>
              <a:t>itige</a:t>
            </a:r>
            <a:endParaRPr lang="fr-FR" dirty="0" smtClean="0"/>
          </a:p>
        </p:txBody>
      </p:sp>
      <p:sp>
        <p:nvSpPr>
          <p:cNvPr id="4" name="Espace réservé du texte 3"/>
          <p:cNvSpPr>
            <a:spLocks noGrp="1"/>
          </p:cNvSpPr>
          <p:nvPr>
            <p:ph type="body" sz="quarter" idx="13"/>
          </p:nvPr>
        </p:nvSpPr>
        <p:spPr/>
        <p:txBody>
          <a:bodyPr/>
          <a:lstStyle/>
          <a:p>
            <a:r>
              <a:rPr lang="fr-FR" dirty="0"/>
              <a:t>Partie 1</a:t>
            </a:r>
          </a:p>
          <a:p>
            <a:endParaRPr lang="fr-FR" dirty="0"/>
          </a:p>
        </p:txBody>
      </p:sp>
      <p:sp>
        <p:nvSpPr>
          <p:cNvPr id="5" name="Espace réservé du texte 4"/>
          <p:cNvSpPr>
            <a:spLocks noGrp="1"/>
          </p:cNvSpPr>
          <p:nvPr>
            <p:ph type="body" sz="quarter" idx="14"/>
          </p:nvPr>
        </p:nvSpPr>
        <p:spPr/>
        <p:txBody>
          <a:bodyPr/>
          <a:lstStyle/>
          <a:p>
            <a:r>
              <a:rPr lang="fr-FR" dirty="0"/>
              <a:t>Le Conflit</a:t>
            </a:r>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pic>
        <p:nvPicPr>
          <p:cNvPr id="1026" name="Picture 2" descr="Résultat de recherche d'images pour &quot;iceberg dessi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888" y="2276871"/>
            <a:ext cx="5035562" cy="378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p:cNvGrpSpPr/>
          <p:nvPr/>
        </p:nvGrpSpPr>
        <p:grpSpPr>
          <a:xfrm>
            <a:off x="6516456" y="2276872"/>
            <a:ext cx="2376024" cy="1260000"/>
            <a:chOff x="5724128" y="2276872"/>
            <a:chExt cx="2376024" cy="1260000"/>
          </a:xfrm>
        </p:grpSpPr>
        <p:sp>
          <p:nvSpPr>
            <p:cNvPr id="8" name="Espace réservé du contenu 2"/>
            <p:cNvSpPr txBox="1">
              <a:spLocks/>
            </p:cNvSpPr>
            <p:nvPr/>
          </p:nvSpPr>
          <p:spPr>
            <a:xfrm>
              <a:off x="5940152" y="2546872"/>
              <a:ext cx="2160000" cy="720000"/>
            </a:xfrm>
            <a:prstGeom prst="rect">
              <a:avLst/>
            </a:prstGeom>
            <a:solidFill>
              <a:schemeClr val="bg1"/>
            </a:solidFill>
          </p:spPr>
          <p:txBody>
            <a:bodyPr vert="horz" lIns="91440" tIns="46800" rIns="91440" bIns="45720" rtlCol="0" anchor="t" anchorCtr="0">
              <a:normAutofit fontScale="92500"/>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b="1" dirty="0" smtClean="0"/>
                <a:t>Litige = </a:t>
              </a:r>
              <a:r>
                <a:rPr lang="fr-FR" dirty="0" smtClean="0"/>
                <a:t>Face visible de l’iceberg</a:t>
              </a:r>
            </a:p>
          </p:txBody>
        </p:sp>
        <p:sp>
          <p:nvSpPr>
            <p:cNvPr id="9" name="Accolade fermante 8"/>
            <p:cNvSpPr/>
            <p:nvPr/>
          </p:nvSpPr>
          <p:spPr>
            <a:xfrm>
              <a:off x="5724128" y="2276872"/>
              <a:ext cx="180000" cy="1260000"/>
            </a:xfrm>
            <a:prstGeom prst="rightBrace">
              <a:avLst>
                <a:gd name="adj1" fmla="val 2639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 name="Groupe 6"/>
          <p:cNvGrpSpPr/>
          <p:nvPr/>
        </p:nvGrpSpPr>
        <p:grpSpPr>
          <a:xfrm>
            <a:off x="611561" y="2276871"/>
            <a:ext cx="684055" cy="3780000"/>
            <a:chOff x="395537" y="2276871"/>
            <a:chExt cx="684055" cy="3780000"/>
          </a:xfrm>
        </p:grpSpPr>
        <p:sp>
          <p:nvSpPr>
            <p:cNvPr id="13" name="Espace réservé du contenu 2"/>
            <p:cNvSpPr txBox="1">
              <a:spLocks/>
            </p:cNvSpPr>
            <p:nvPr/>
          </p:nvSpPr>
          <p:spPr>
            <a:xfrm rot="16200000">
              <a:off x="-468463" y="3951168"/>
              <a:ext cx="2160000" cy="432000"/>
            </a:xfrm>
            <a:prstGeom prst="rect">
              <a:avLst/>
            </a:prstGeom>
            <a:solidFill>
              <a:schemeClr val="bg1"/>
            </a:solidFill>
          </p:spPr>
          <p:txBody>
            <a:bodyPr vert="horz" lIns="91440" tIns="46800" rIns="91440" bIns="45720" rtlCol="0" anchor="t" anchorCtr="0">
              <a:normAutofit/>
            </a:bodyPr>
            <a:lstStyle>
              <a:lvl1pPr marL="342900" indent="-342900" algn="l" defTabSz="914400" rtl="0" eaLnBrk="1" latinLnBrk="0" hangingPunct="1">
                <a:spcBef>
                  <a:spcPts val="24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ts val="1200"/>
                </a:spcBef>
                <a:spcAft>
                  <a:spcPts val="0"/>
                </a:spcAft>
                <a:buClr>
                  <a:schemeClr val="accent6">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chemeClr val="accent3">
                    <a:lumMod val="75000"/>
                  </a:schemeClr>
                </a:buClr>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SzPct val="7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b="1" dirty="0" smtClean="0"/>
                <a:t>Conflit</a:t>
              </a:r>
              <a:endParaRPr lang="fr-FR" dirty="0" smtClean="0"/>
            </a:p>
          </p:txBody>
        </p:sp>
        <p:sp>
          <p:nvSpPr>
            <p:cNvPr id="14" name="Accolade fermante 13"/>
            <p:cNvSpPr/>
            <p:nvPr/>
          </p:nvSpPr>
          <p:spPr>
            <a:xfrm flipH="1">
              <a:off x="899592" y="2276871"/>
              <a:ext cx="180000" cy="3780000"/>
            </a:xfrm>
            <a:prstGeom prst="rightBrace">
              <a:avLst>
                <a:gd name="adj1" fmla="val 2639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158074419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5000"/>
                            </p:stCondLst>
                            <p:childTnLst>
                              <p:par>
                                <p:cTn id="13" presetID="2" presetClass="entr" presetSubtype="2"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8500"/>
                            </p:stCondLst>
                            <p:childTnLst>
                              <p:par>
                                <p:cTn id="18" presetID="2" presetClass="entr" presetSubtype="8" fill="hold" nodeType="afterEffect">
                                  <p:stCondLst>
                                    <p:cond delay="2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500" fill="hold"/>
                                        <p:tgtEl>
                                          <p:spTgt spid="7"/>
                                        </p:tgtEl>
                                        <p:attrNameLst>
                                          <p:attrName>ppt_x</p:attrName>
                                        </p:attrNameLst>
                                      </p:cBhvr>
                                      <p:tavLst>
                                        <p:tav tm="0">
                                          <p:val>
                                            <p:strVal val="0-#ppt_w/2"/>
                                          </p:val>
                                        </p:tav>
                                        <p:tav tm="100000">
                                          <p:val>
                                            <p:strVal val="#ppt_x"/>
                                          </p:val>
                                        </p:tav>
                                      </p:tavLst>
                                    </p:anim>
                                    <p:anim calcmode="lin" valueType="num">
                                      <p:cBhvr additive="base">
                                        <p:cTn id="21" dur="2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conflit dans le monde du travail</a:t>
            </a:r>
            <a:endParaRPr lang="fr-FR" sz="2000" dirty="0"/>
          </a:p>
        </p:txBody>
      </p:sp>
      <p:sp>
        <p:nvSpPr>
          <p:cNvPr id="3" name="Espace réservé du contenu 2"/>
          <p:cNvSpPr>
            <a:spLocks noGrp="1"/>
          </p:cNvSpPr>
          <p:nvPr>
            <p:ph idx="1"/>
          </p:nvPr>
        </p:nvSpPr>
        <p:spPr>
          <a:xfrm>
            <a:off x="457200" y="1772816"/>
            <a:ext cx="8280000" cy="4320000"/>
          </a:xfrm>
        </p:spPr>
        <p:txBody>
          <a:bodyPr anchor="t" anchorCtr="0">
            <a:normAutofit/>
          </a:bodyPr>
          <a:lstStyle/>
          <a:p>
            <a:pPr marL="0" indent="0" algn="just">
              <a:buNone/>
            </a:pPr>
            <a:r>
              <a:rPr lang="fr-FR" b="1" dirty="0" smtClean="0"/>
              <a:t>La gestion du conflit</a:t>
            </a:r>
          </a:p>
          <a:p>
            <a:pPr algn="just">
              <a:spcBef>
                <a:spcPts val="1200"/>
              </a:spcBef>
            </a:pPr>
            <a:r>
              <a:rPr lang="fr-FR" dirty="0" smtClean="0"/>
              <a:t>Le pouvoir: recadrage, discipline</a:t>
            </a:r>
          </a:p>
          <a:p>
            <a:pPr algn="just">
              <a:spcBef>
                <a:spcPts val="1200"/>
              </a:spcBef>
            </a:pPr>
            <a:r>
              <a:rPr lang="fr-FR" dirty="0" smtClean="0"/>
              <a:t>Le droit, la règle: engagement d’un contentieux si besoin</a:t>
            </a:r>
          </a:p>
          <a:p>
            <a:pPr algn="just">
              <a:spcBef>
                <a:spcPts val="1200"/>
              </a:spcBef>
            </a:pPr>
            <a:r>
              <a:rPr lang="fr-FR" dirty="0" smtClean="0"/>
              <a:t>L’évitement: on laisse pourrir la situation</a:t>
            </a:r>
          </a:p>
          <a:p>
            <a:pPr algn="just">
              <a:spcBef>
                <a:spcPts val="1200"/>
              </a:spcBef>
            </a:pPr>
            <a:r>
              <a:rPr lang="fr-FR" dirty="0" smtClean="0"/>
              <a:t>L’affrontement urgent : violence</a:t>
            </a:r>
          </a:p>
          <a:p>
            <a:pPr algn="just">
              <a:spcBef>
                <a:spcPts val="1200"/>
              </a:spcBef>
            </a:pPr>
            <a:r>
              <a:rPr lang="fr-FR" dirty="0" smtClean="0"/>
              <a:t>La manipulation</a:t>
            </a:r>
          </a:p>
          <a:p>
            <a:pPr algn="just">
              <a:spcBef>
                <a:spcPts val="1200"/>
              </a:spcBef>
            </a:pPr>
            <a:r>
              <a:rPr lang="fr-FR" dirty="0" smtClean="0"/>
              <a:t>Les MARD (modes amiables de résolution des différends)</a:t>
            </a:r>
          </a:p>
        </p:txBody>
      </p:sp>
      <p:sp>
        <p:nvSpPr>
          <p:cNvPr id="4" name="Espace réservé du texte 3"/>
          <p:cNvSpPr>
            <a:spLocks noGrp="1"/>
          </p:cNvSpPr>
          <p:nvPr>
            <p:ph type="body" sz="quarter" idx="13"/>
          </p:nvPr>
        </p:nvSpPr>
        <p:spPr/>
        <p:txBody>
          <a:bodyPr/>
          <a:lstStyle/>
          <a:p>
            <a:r>
              <a:rPr lang="fr-FR" dirty="0"/>
              <a:t>Partie 1</a:t>
            </a:r>
          </a:p>
          <a:p>
            <a:endParaRPr lang="fr-FR" dirty="0"/>
          </a:p>
        </p:txBody>
      </p:sp>
      <p:sp>
        <p:nvSpPr>
          <p:cNvPr id="5" name="Espace réservé du texte 4"/>
          <p:cNvSpPr>
            <a:spLocks noGrp="1"/>
          </p:cNvSpPr>
          <p:nvPr>
            <p:ph type="body" sz="quarter" idx="14"/>
          </p:nvPr>
        </p:nvSpPr>
        <p:spPr/>
        <p:txBody>
          <a:bodyPr/>
          <a:lstStyle/>
          <a:p>
            <a:r>
              <a:rPr lang="fr-FR" dirty="0"/>
              <a:t>Le Conflit</a:t>
            </a:r>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30358771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conflit dans le monde du travail</a:t>
            </a:r>
            <a:endParaRPr lang="fr-FR" sz="2000" dirty="0"/>
          </a:p>
        </p:txBody>
      </p:sp>
      <p:sp>
        <p:nvSpPr>
          <p:cNvPr id="3" name="Espace réservé du contenu 2"/>
          <p:cNvSpPr>
            <a:spLocks noGrp="1"/>
          </p:cNvSpPr>
          <p:nvPr>
            <p:ph idx="1"/>
          </p:nvPr>
        </p:nvSpPr>
        <p:spPr>
          <a:xfrm>
            <a:off x="457200" y="1772816"/>
            <a:ext cx="8435280" cy="4320000"/>
          </a:xfrm>
        </p:spPr>
        <p:txBody>
          <a:bodyPr anchor="t" anchorCtr="0">
            <a:normAutofit lnSpcReduction="10000"/>
          </a:bodyPr>
          <a:lstStyle/>
          <a:p>
            <a:pPr marL="0" indent="0" algn="just">
              <a:buNone/>
            </a:pPr>
            <a:r>
              <a:rPr lang="fr-FR" b="1" dirty="0" smtClean="0"/>
              <a:t>Les différents </a:t>
            </a:r>
            <a:r>
              <a:rPr lang="fr-FR" b="1" smtClean="0"/>
              <a:t>modes amiables </a:t>
            </a:r>
            <a:r>
              <a:rPr lang="fr-FR" b="1" dirty="0" smtClean="0"/>
              <a:t>de résolution des différends </a:t>
            </a:r>
            <a:r>
              <a:rPr lang="fr-FR" b="1" smtClean="0"/>
              <a:t>(MARD</a:t>
            </a:r>
            <a:r>
              <a:rPr lang="fr-FR" b="1" dirty="0" smtClean="0"/>
              <a:t>):</a:t>
            </a:r>
          </a:p>
          <a:p>
            <a:pPr>
              <a:spcBef>
                <a:spcPts val="1200"/>
              </a:spcBef>
            </a:pPr>
            <a:r>
              <a:rPr lang="fr-FR" b="1" dirty="0" smtClean="0"/>
              <a:t>L’arbitrage: </a:t>
            </a:r>
            <a:r>
              <a:rPr lang="fr-FR" dirty="0" smtClean="0"/>
              <a:t>sentence donnée par un « juge » privé. </a:t>
            </a:r>
            <a:br>
              <a:rPr lang="fr-FR" dirty="0" smtClean="0"/>
            </a:br>
            <a:r>
              <a:rPr lang="fr-FR" dirty="0" smtClean="0"/>
              <a:t>(peu utilisé dans les relations employeurs-employés)</a:t>
            </a:r>
          </a:p>
          <a:p>
            <a:pPr algn="just">
              <a:spcBef>
                <a:spcPts val="1200"/>
              </a:spcBef>
            </a:pPr>
            <a:r>
              <a:rPr lang="fr-FR" b="1" dirty="0" smtClean="0"/>
              <a:t>La négociation </a:t>
            </a:r>
          </a:p>
          <a:p>
            <a:pPr marL="628650" lvl="1" algn="just"/>
            <a:r>
              <a:rPr lang="fr-FR" dirty="0" smtClean="0"/>
              <a:t>distributive (recherche d’un </a:t>
            </a:r>
            <a:r>
              <a:rPr lang="fr-FR" dirty="0"/>
              <a:t>gain propre au détriment de la partie </a:t>
            </a:r>
            <a:r>
              <a:rPr lang="fr-FR" dirty="0" smtClean="0"/>
              <a:t>adverse)</a:t>
            </a:r>
          </a:p>
          <a:p>
            <a:pPr marL="628650" lvl="1" algn="just"/>
            <a:r>
              <a:rPr lang="fr-FR" dirty="0"/>
              <a:t>i</a:t>
            </a:r>
            <a:r>
              <a:rPr lang="fr-FR" dirty="0" smtClean="0"/>
              <a:t>ntégrative (recherche d’un gain mutuel: accord fifty-fifty)</a:t>
            </a:r>
          </a:p>
          <a:p>
            <a:pPr marL="628650" lvl="1" algn="just"/>
            <a:r>
              <a:rPr lang="fr-FR" dirty="0"/>
              <a:t>r</a:t>
            </a:r>
            <a:r>
              <a:rPr lang="fr-FR" dirty="0" smtClean="0"/>
              <a:t>aisonnée (recherche d’un intérêt commun: accord gagnant-gagnant)</a:t>
            </a:r>
            <a:endParaRPr lang="fr-FR" dirty="0"/>
          </a:p>
          <a:p>
            <a:pPr algn="just">
              <a:spcBef>
                <a:spcPts val="1200"/>
              </a:spcBef>
            </a:pPr>
            <a:r>
              <a:rPr lang="fr-FR" b="1" dirty="0" smtClean="0"/>
              <a:t>La conciliation: </a:t>
            </a:r>
            <a:r>
              <a:rPr lang="fr-FR" dirty="0" smtClean="0"/>
              <a:t>travail sur les faits et préconisation de solutions</a:t>
            </a:r>
          </a:p>
          <a:p>
            <a:pPr algn="just">
              <a:spcBef>
                <a:spcPts val="1200"/>
              </a:spcBef>
            </a:pPr>
            <a:r>
              <a:rPr lang="fr-FR" b="1" dirty="0" smtClean="0"/>
              <a:t>La médiation: </a:t>
            </a:r>
            <a:r>
              <a:rPr lang="fr-FR" dirty="0" smtClean="0"/>
              <a:t>travail sur les relations et sur les intérêts réciproques</a:t>
            </a:r>
          </a:p>
        </p:txBody>
      </p:sp>
      <p:sp>
        <p:nvSpPr>
          <p:cNvPr id="4" name="Espace réservé du texte 3"/>
          <p:cNvSpPr>
            <a:spLocks noGrp="1"/>
          </p:cNvSpPr>
          <p:nvPr>
            <p:ph type="body" sz="quarter" idx="13"/>
          </p:nvPr>
        </p:nvSpPr>
        <p:spPr/>
        <p:txBody>
          <a:bodyPr/>
          <a:lstStyle/>
          <a:p>
            <a:r>
              <a:rPr lang="fr-FR" dirty="0"/>
              <a:t>Partie 1</a:t>
            </a:r>
          </a:p>
        </p:txBody>
      </p:sp>
      <p:sp>
        <p:nvSpPr>
          <p:cNvPr id="5" name="Espace réservé du texte 4"/>
          <p:cNvSpPr>
            <a:spLocks noGrp="1"/>
          </p:cNvSpPr>
          <p:nvPr>
            <p:ph type="body" sz="quarter" idx="14"/>
          </p:nvPr>
        </p:nvSpPr>
        <p:spPr/>
        <p:txBody>
          <a:bodyPr/>
          <a:lstStyle/>
          <a:p>
            <a:r>
              <a:rPr lang="fr-FR" dirty="0"/>
              <a:t>Le Conflit</a:t>
            </a:r>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spTree>
    <p:extLst>
      <p:ext uri="{BB962C8B-B14F-4D97-AF65-F5344CB8AC3E}">
        <p14:creationId xmlns:p14="http://schemas.microsoft.com/office/powerpoint/2010/main" val="12296809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6000"/>
                            </p:stCondLst>
                            <p:childTnLst>
                              <p:par>
                                <p:cTn id="26" presetID="10" presetClass="entr" presetSubtype="0" fill="hold" grpId="0" nodeType="afterEffect">
                                  <p:stCondLst>
                                    <p:cond delay="100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childTnLst>
                                </p:cTn>
                              </p:par>
                            </p:childTnLst>
                          </p:cTn>
                        </p:par>
                        <p:par>
                          <p:cTn id="29" fill="hold">
                            <p:stCondLst>
                              <p:cond delay="8000"/>
                            </p:stCondLst>
                            <p:childTnLst>
                              <p:par>
                                <p:cTn id="30" presetID="10" presetClass="entr" presetSubtype="0" fill="hold" grpId="0" nodeType="afterEffect">
                                  <p:stCondLst>
                                    <p:cond delay="100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La Médiation </a:t>
            </a:r>
            <a:endParaRPr lang="fr-FR" sz="2200" dirty="0"/>
          </a:p>
        </p:txBody>
      </p:sp>
      <p:sp>
        <p:nvSpPr>
          <p:cNvPr id="5" name="Espace réservé du texte 4"/>
          <p:cNvSpPr>
            <a:spLocks noGrp="1"/>
          </p:cNvSpPr>
          <p:nvPr>
            <p:ph type="body" idx="1"/>
          </p:nvPr>
        </p:nvSpPr>
        <p:spPr/>
        <p:txBody>
          <a:bodyPr/>
          <a:lstStyle/>
          <a:p>
            <a:r>
              <a:rPr lang="fr-FR" dirty="0" smtClean="0"/>
              <a:t>Partie 2 </a:t>
            </a:r>
            <a:endParaRPr lang="fr-FR" dirty="0"/>
          </a:p>
        </p:txBody>
      </p:sp>
    </p:spTree>
    <p:extLst>
      <p:ext uri="{BB962C8B-B14F-4D97-AF65-F5344CB8AC3E}">
        <p14:creationId xmlns:p14="http://schemas.microsoft.com/office/powerpoint/2010/main" val="4902530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a:t>
            </a:r>
            <a:endParaRPr lang="fr-FR" sz="2000" dirty="0"/>
          </a:p>
        </p:txBody>
      </p:sp>
      <p:sp>
        <p:nvSpPr>
          <p:cNvPr id="3" name="Espace réservé du contenu 2"/>
          <p:cNvSpPr>
            <a:spLocks noGrp="1"/>
          </p:cNvSpPr>
          <p:nvPr>
            <p:ph idx="1"/>
          </p:nvPr>
        </p:nvSpPr>
        <p:spPr>
          <a:xfrm>
            <a:off x="457200" y="1772816"/>
            <a:ext cx="4140000" cy="4320000"/>
          </a:xfrm>
        </p:spPr>
        <p:txBody>
          <a:bodyPr anchor="t" anchorCtr="0">
            <a:normAutofit/>
          </a:bodyPr>
          <a:lstStyle/>
          <a:p>
            <a:pPr marL="0" indent="0" algn="just">
              <a:buNone/>
            </a:pPr>
            <a:r>
              <a:rPr lang="fr-FR" b="1" dirty="0" smtClean="0"/>
              <a:t>Médiation = </a:t>
            </a:r>
          </a:p>
          <a:p>
            <a:pPr algn="just"/>
            <a:r>
              <a:rPr lang="fr-FR" dirty="0"/>
              <a:t>P</a:t>
            </a:r>
            <a:r>
              <a:rPr lang="fr-FR" dirty="0" smtClean="0"/>
              <a:t>rocessus </a:t>
            </a:r>
            <a:r>
              <a:rPr lang="fr-FR" dirty="0"/>
              <a:t>structuré, </a:t>
            </a:r>
            <a:endParaRPr lang="fr-FR" dirty="0" smtClean="0"/>
          </a:p>
          <a:p>
            <a:pPr algn="just"/>
            <a:r>
              <a:rPr lang="fr-FR" dirty="0" smtClean="0"/>
              <a:t>Tentative de résolution amiable d’un différend avec l’aide d’un tiers, le médiateur</a:t>
            </a:r>
          </a:p>
        </p:txBody>
      </p:sp>
      <p:sp>
        <p:nvSpPr>
          <p:cNvPr id="4" name="Espace réservé du texte 3"/>
          <p:cNvSpPr>
            <a:spLocks noGrp="1"/>
          </p:cNvSpPr>
          <p:nvPr>
            <p:ph type="body" sz="quarter" idx="13"/>
          </p:nvPr>
        </p:nvSpPr>
        <p:spPr/>
        <p:txBody>
          <a:bodyPr/>
          <a:lstStyle/>
          <a:p>
            <a:r>
              <a:rPr lang="fr-FR" dirty="0"/>
              <a:t>Partie </a:t>
            </a:r>
            <a:r>
              <a:rPr lang="fr-FR" dirty="0" smtClean="0"/>
              <a:t>2</a:t>
            </a:r>
            <a:endParaRPr lang="fr-FR" dirty="0"/>
          </a:p>
          <a:p>
            <a:endParaRPr lang="fr-FR" dirty="0"/>
          </a:p>
        </p:txBody>
      </p:sp>
      <p:sp>
        <p:nvSpPr>
          <p:cNvPr id="5" name="Espace réservé du texte 4"/>
          <p:cNvSpPr>
            <a:spLocks noGrp="1"/>
          </p:cNvSpPr>
          <p:nvPr>
            <p:ph type="body" sz="quarter" idx="14"/>
          </p:nvPr>
        </p:nvSpPr>
        <p:spPr/>
        <p:txBody>
          <a:bodyPr/>
          <a:lstStyle/>
          <a:p>
            <a:r>
              <a:rPr lang="fr-FR" dirty="0" smtClean="0"/>
              <a:t>La Médiation</a:t>
            </a:r>
            <a:endParaRPr lang="fr-FR" dirty="0"/>
          </a:p>
        </p:txBody>
      </p:sp>
      <p:sp>
        <p:nvSpPr>
          <p:cNvPr id="6" name="ZoneTexte 5"/>
          <p:cNvSpPr txBox="1"/>
          <p:nvPr/>
        </p:nvSpPr>
        <p:spPr>
          <a:xfrm>
            <a:off x="-396552" y="3501008"/>
            <a:ext cx="184731" cy="369332"/>
          </a:xfrm>
          <a:prstGeom prst="rect">
            <a:avLst/>
          </a:prstGeom>
          <a:noFill/>
        </p:spPr>
        <p:txBody>
          <a:bodyPr wrap="none" rtlCol="0">
            <a:noAutofit/>
          </a:bodyPr>
          <a:lstStyle/>
          <a:p>
            <a:endParaRPr lang="fr-FR" dirty="0"/>
          </a:p>
        </p:txBody>
      </p:sp>
      <p:pic>
        <p:nvPicPr>
          <p:cNvPr id="1026" name="Picture 2" descr="Résultat de recherche d'images pour &quot;médiation an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547" y="1772816"/>
            <a:ext cx="3337877"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951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1750" fill="hold"/>
                                        <p:tgtEl>
                                          <p:spTgt spid="1026"/>
                                        </p:tgtEl>
                                        <p:attrNameLst>
                                          <p:attrName>ppt_w</p:attrName>
                                        </p:attrNameLst>
                                      </p:cBhvr>
                                      <p:tavLst>
                                        <p:tav tm="0">
                                          <p:val>
                                            <p:fltVal val="0"/>
                                          </p:val>
                                        </p:tav>
                                        <p:tav tm="100000">
                                          <p:val>
                                            <p:strVal val="#ppt_w"/>
                                          </p:val>
                                        </p:tav>
                                      </p:tavLst>
                                    </p:anim>
                                    <p:anim calcmode="lin" valueType="num">
                                      <p:cBhvr>
                                        <p:cTn id="21" dur="1750" fill="hold"/>
                                        <p:tgtEl>
                                          <p:spTgt spid="1026"/>
                                        </p:tgtEl>
                                        <p:attrNameLst>
                                          <p:attrName>ppt_h</p:attrName>
                                        </p:attrNameLst>
                                      </p:cBhvr>
                                      <p:tavLst>
                                        <p:tav tm="0">
                                          <p:val>
                                            <p:fltVal val="0"/>
                                          </p:val>
                                        </p:tav>
                                        <p:tav tm="100000">
                                          <p:val>
                                            <p:strVal val="#ppt_h"/>
                                          </p:val>
                                        </p:tav>
                                      </p:tavLst>
                                    </p:anim>
                                    <p:animEffect transition="in" filter="fade">
                                      <p:cBhvr>
                                        <p:cTn id="22" dur="1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résentation_vierge_2014">
  <a:themeElements>
    <a:clrScheme name="Présentation CDG43">
      <a:dk1>
        <a:srgbClr val="2C2C2C"/>
      </a:dk1>
      <a:lt1>
        <a:sysClr val="window" lastClr="FFFFFF"/>
      </a:lt1>
      <a:dk2>
        <a:srgbClr val="595959"/>
      </a:dk2>
      <a:lt2>
        <a:srgbClr val="EEECE1"/>
      </a:lt2>
      <a:accent1>
        <a:srgbClr val="D10024"/>
      </a:accent1>
      <a:accent2>
        <a:srgbClr val="D57E1C"/>
      </a:accent2>
      <a:accent3>
        <a:srgbClr val="C49E9D"/>
      </a:accent3>
      <a:accent4>
        <a:srgbClr val="554536"/>
      </a:accent4>
      <a:accent5>
        <a:srgbClr val="4BACC6"/>
      </a:accent5>
      <a:accent6>
        <a:srgbClr val="F79646"/>
      </a:accent6>
      <a:hlink>
        <a:srgbClr val="205867"/>
      </a:hlink>
      <a:folHlink>
        <a:srgbClr val="800080"/>
      </a:folHlink>
    </a:clrScheme>
    <a:fontScheme name="Présentation CDG43">
      <a:majorFont>
        <a:latin typeface="Abadi MT Condensed Ligh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Présentation_vierge_2014</Template>
  <TotalTime>3397</TotalTime>
  <Words>1690</Words>
  <Application>Microsoft Office PowerPoint</Application>
  <PresentationFormat>Affichage à l'écran (4:3)</PresentationFormat>
  <Paragraphs>242</Paragraphs>
  <Slides>26</Slides>
  <Notes>21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Présentation_vierge_2014</vt:lpstr>
      <vt:lpstr>Présentation PowerPoint</vt:lpstr>
      <vt:lpstr>Le Conflit dans le monde du travail </vt:lpstr>
      <vt:lpstr>Le conflit dans le monde du travail</vt:lpstr>
      <vt:lpstr>Le conflit dans le monde du travail</vt:lpstr>
      <vt:lpstr>Le conflit dans le monde du travail</vt:lpstr>
      <vt:lpstr>Le conflit dans le monde du travail</vt:lpstr>
      <vt:lpstr>Le conflit dans le monde du travail</vt:lpstr>
      <vt:lpstr>La Médiation </vt:lpstr>
      <vt:lpstr>Définition</vt:lpstr>
      <vt:lpstr>Définition</vt:lpstr>
      <vt:lpstr>Avantages</vt:lpstr>
      <vt:lpstr>Avantages</vt:lpstr>
      <vt:lpstr>Mise en œuvre </vt:lpstr>
      <vt:lpstr>Mise en œuvre </vt:lpstr>
      <vt:lpstr>Mise en œuvre </vt:lpstr>
      <vt:lpstr>Mise en œuvre </vt:lpstr>
      <vt:lpstr>Mise en œuvre </vt:lpstr>
      <vt:lpstr>Mise en œuvre </vt:lpstr>
      <vt:lpstr>Mise en œuvre </vt:lpstr>
      <vt:lpstr>Mise en œuvre </vt:lpstr>
      <vt:lpstr>Mise en œuvre </vt:lpstr>
      <vt:lpstr>Le Médiateur</vt:lpstr>
      <vt:lpstr>Son identité, ses principes garants</vt:lpstr>
      <vt:lpstr>Son identité, ses principes garants</vt:lpstr>
      <vt:lpstr>Son identité, ses principes garants</vt:lpstr>
      <vt:lpstr>Présentation PowerPoint</vt:lpstr>
    </vt:vector>
  </TitlesOfParts>
  <Company>CDG43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francoise</dc:creator>
  <cp:lastModifiedBy>Michele GRANGERAT</cp:lastModifiedBy>
  <cp:revision>257</cp:revision>
  <cp:lastPrinted>2018-01-23T10:47:00Z</cp:lastPrinted>
  <dcterms:created xsi:type="dcterms:W3CDTF">2016-06-08T12:06:04Z</dcterms:created>
  <dcterms:modified xsi:type="dcterms:W3CDTF">2018-06-28T14:27:25Z</dcterms:modified>
</cp:coreProperties>
</file>